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6" r:id="rId9"/>
    <p:sldId id="263" r:id="rId10"/>
    <p:sldId id="264" r:id="rId11"/>
    <p:sldId id="260" r:id="rId12"/>
    <p:sldId id="262" r:id="rId13"/>
    <p:sldId id="261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BC9B8E-964C-49D2-8BF2-81FF34F38C3F}" v="1" dt="2026-06-24T16:26:43.0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93603-3FE2-986F-E383-6BAA49D4D6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11B09B-7108-10ED-847D-B123F5DA52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35BFEF-7DF0-1887-4007-40B82306D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3F15F2-D4EE-E907-8D15-209594BB4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56D9F0-3A42-018B-F21D-5DC96DE93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1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83F09-87B9-4755-4BF6-AF5A2EB92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BB11A-A0FB-0FA2-A360-A18261374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069C55-9AA7-F1A4-4E40-37802A2B8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AEC71D-F8FB-E867-02D1-35E18F433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C9CAB-280D-09D0-DECF-005FC1CE2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897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3E2E7-2CC3-30DD-825A-05AA032FC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73D295-4EAC-5911-214A-D1C88044D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FB808E-8298-3A1E-6959-F3AED34E6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00CFFF-2662-46AC-1A74-C9D7931C3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8FAAFF-EBEC-9964-5FF6-CE9C1498A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70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34200-1365-1679-E53C-EB11A52DA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13316-40E7-88AF-7F65-8E9ADB338E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26F424-83BF-3C1A-9E70-3B0FD9C669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B96481-E7A6-D203-0613-F2F1BB8B2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EDE8B-595F-E97C-0294-A3F6262CF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5891D1-BE59-BDA5-8413-D79C3C8FC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29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A931F-2B9C-785E-8E7A-B657B936A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997EC1-FF11-24CA-753B-CD2615DDCC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781F98-C823-1F0D-3BCB-E9AA3568D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43B0AD-B49F-8D81-B558-E25128D2BA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CD30A1-285E-70B2-F133-FD53090703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815094-62A9-71C6-5DEF-C96845AF0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740AF5-F96F-F2BD-E928-7140114BF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F37B6B-97E6-A460-1C8D-C04BCFD75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155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CC531-B409-DD7D-C7E3-334341324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240E51-F033-A927-A240-3392BA345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3A0DEB-23FB-0B8B-345A-BE4AA8771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4BF64D-4C38-AE03-A1E8-3E5CE39D6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774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932280-459D-356B-59B1-005350964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7FEC5A-BA0F-961D-4816-93E92EA9F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EAA68D-DB4F-1F51-6D55-0D0152AF9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069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426C5-7E5F-35F5-B784-FF34D35D1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E432F-7B7A-A6BF-CD0B-D51E6B5556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8B1CD3-7E04-9686-AAA7-11FDA70DB0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D209CE-D7D5-D76A-3E60-20DE90B18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421043-6C50-D348-007D-BD1FBA117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4E071B-6A8D-536E-DEE2-231904C89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148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C8932-73C2-AF13-484D-34587719E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C584BE-A794-E24D-BAF1-F423EDBB1C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16C77E-2611-A472-B810-BE37B137CB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39B1E8-6D02-E398-4C67-415CEB58F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7639E-275C-38F7-D491-15096051D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68212-29B0-6C89-7562-7EBF21F20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387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AE8BD-8099-A835-368D-40D13CCCC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AA5B43-819B-4E57-34D1-24FFCAFFAA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9AF097-9C86-667A-654F-7937D1948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560B3-407B-371A-134E-6B65050E8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E95A84-03C6-6AC9-A03C-96C2FBD12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560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7624A7-B1A5-F4D1-BE11-65A837A540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8414F1-CB21-CE36-E723-70039407CB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B4772-FF21-1950-A1BA-B56F6ADA8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A41FB2-2391-FDC9-5325-9C369174A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A837A4-2300-1D90-D82A-F81F7616E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490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6072BC-C9A9-F16F-B575-25AE1F1A1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681D7-CF72-7A65-B1F5-BA271EDA85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5E7441-2295-19C5-4E1F-A3FB8BD73E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C2880-F386-4F1C-B6F5-C96F67080691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A17DC1-927B-BD87-18F3-B31996F741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6CBB3-8FA0-71FD-9FE3-FBF3DB43AE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588B2-DB5B-4EEF-8920-D1B0B5F5F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65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mailto:jennifer.willoughby@wps.inmat.org.uk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74847-668B-98EC-0365-432A2EDE34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864" y="2467897"/>
            <a:ext cx="9714271" cy="2438247"/>
          </a:xfrm>
        </p:spPr>
        <p:txBody>
          <a:bodyPr/>
          <a:lstStyle/>
          <a:p>
            <a:r>
              <a:rPr lang="en-GB" b="1" dirty="0">
                <a:latin typeface="+mn-lt"/>
              </a:rPr>
              <a:t>Transition from EYFS to Year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43D555-B948-DAAF-9AEC-16C0F9741C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276235"/>
            <a:ext cx="9144000" cy="1020097"/>
          </a:xfrm>
        </p:spPr>
        <p:txBody>
          <a:bodyPr/>
          <a:lstStyle/>
          <a:p>
            <a:r>
              <a:rPr lang="en-GB" dirty="0"/>
              <a:t>Wollaston Primary School </a:t>
            </a:r>
          </a:p>
          <a:p>
            <a:r>
              <a:rPr lang="en-GB" dirty="0"/>
              <a:t>Summer 2026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16080E-3DBE-220B-DA66-00800DA4F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15" y="101322"/>
            <a:ext cx="3477110" cy="13813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F84636A-485D-DE8F-AF6F-6E84C1A648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9475" y="210875"/>
            <a:ext cx="1495634" cy="5811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A83803-5F8F-B152-8786-FD4232E7DD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8112" y="1553122"/>
            <a:ext cx="5153744" cy="213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39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90A4A-560D-D8A4-25F0-EF7DA1F62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27819"/>
            <a:ext cx="12068070" cy="1197744"/>
          </a:xfrm>
        </p:spPr>
        <p:txBody>
          <a:bodyPr>
            <a:normAutofit fontScale="90000"/>
          </a:bodyPr>
          <a:lstStyle/>
          <a:p>
            <a:r>
              <a:rPr lang="en-GB" sz="6000" b="1" u="sng" dirty="0"/>
              <a:t>What is important when children move on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02D0C-EB89-8CED-76FE-AE386976CE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465" y="1061884"/>
            <a:ext cx="11513574" cy="55158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Moving on and leaving something that is familiar and comfortable can be a scary prospect for you and your child.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We want to ensure we can work together to make this a smooth transition for your child.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When thinking about this, we have tried to consider:</a:t>
            </a:r>
          </a:p>
          <a:p>
            <a:r>
              <a:rPr lang="en-GB" sz="3600" dirty="0"/>
              <a:t>Child worries</a:t>
            </a:r>
          </a:p>
          <a:p>
            <a:r>
              <a:rPr lang="en-GB" sz="3600" dirty="0"/>
              <a:t>Parental worries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B99224-DD15-18DB-40A8-2111D52CEA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8700" y="5138799"/>
            <a:ext cx="4134427" cy="131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429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A72D0-35B6-27A4-2C31-974C6C261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6"/>
            <a:ext cx="12192000" cy="925642"/>
          </a:xfrm>
        </p:spPr>
        <p:txBody>
          <a:bodyPr>
            <a:normAutofit/>
          </a:bodyPr>
          <a:lstStyle/>
          <a:p>
            <a:r>
              <a:rPr lang="en-GB" sz="5400" b="1" u="sng" dirty="0"/>
              <a:t>How do we support your child’s transition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C0678D-BAEE-E1C1-3CE2-04F1993EE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323" y="816077"/>
            <a:ext cx="8583453" cy="602366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To help support transition we:</a:t>
            </a:r>
          </a:p>
          <a:p>
            <a:r>
              <a:rPr lang="en-GB" dirty="0"/>
              <a:t>Have </a:t>
            </a:r>
            <a:r>
              <a:rPr lang="en-GB" b="1" dirty="0"/>
              <a:t>transition meetings </a:t>
            </a:r>
            <a:r>
              <a:rPr lang="en-GB" dirty="0"/>
              <a:t>between current teacher and new teacher to share information about your children</a:t>
            </a:r>
          </a:p>
          <a:p>
            <a:r>
              <a:rPr lang="en-GB" b="1" dirty="0"/>
              <a:t>Spend time getting to know the children</a:t>
            </a:r>
            <a:r>
              <a:rPr lang="en-GB" dirty="0"/>
              <a:t>, this includes 2 transfer days and other opportunities such as sharing story time and learning time together in the Summer term.</a:t>
            </a:r>
          </a:p>
          <a:p>
            <a:r>
              <a:rPr lang="en-GB" b="1" dirty="0"/>
              <a:t>Build relationships with each child</a:t>
            </a:r>
            <a:r>
              <a:rPr lang="en-GB" dirty="0"/>
              <a:t>. This has been happening since your child first came to us in September. </a:t>
            </a:r>
          </a:p>
          <a:p>
            <a:r>
              <a:rPr lang="en-GB" b="1" dirty="0"/>
              <a:t>Send familiar items to have in the classroom in September </a:t>
            </a:r>
            <a:r>
              <a:rPr lang="en-GB" dirty="0"/>
              <a:t>– this includes their Zog book and Fred book which we can share together in year 1. This shows the children that what they learn in EYFS is not separate, but a part of their ongoing journey.</a:t>
            </a:r>
          </a:p>
          <a:p>
            <a:r>
              <a:rPr lang="en-GB" dirty="0"/>
              <a:t>Year 1 teacher regularly pops in to say hello to the children in EYFS</a:t>
            </a:r>
          </a:p>
          <a:p>
            <a:r>
              <a:rPr lang="en-GB" dirty="0"/>
              <a:t>EYFS teachers regularly pop in to say hello to the children in the Autumn Term and find out what they have been learning about in year 1.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F21DF7-D070-B2E1-D775-AE365A862D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2830" y="943898"/>
            <a:ext cx="3015476" cy="2010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486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E612B-8BA4-0CAD-1587-7A08BFBA7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6"/>
            <a:ext cx="9726804" cy="715274"/>
          </a:xfrm>
        </p:spPr>
        <p:txBody>
          <a:bodyPr>
            <a:normAutofit fontScale="90000"/>
          </a:bodyPr>
          <a:lstStyle/>
          <a:p>
            <a:r>
              <a:rPr lang="en-GB" sz="5400" b="1" u="sng" dirty="0"/>
              <a:t>What will it be like in Year 1?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6CA26C-1CE6-20B4-C252-52EA7A32C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733531"/>
            <a:ext cx="11012992" cy="85410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We like to think about what will be </a:t>
            </a:r>
            <a:r>
              <a:rPr lang="en-GB" b="1" dirty="0"/>
              <a:t>familiar</a:t>
            </a:r>
            <a:r>
              <a:rPr lang="en-GB" dirty="0"/>
              <a:t> to our children in year 1 rather              than focussing on what is different, it helps to create a </a:t>
            </a:r>
            <a:r>
              <a:rPr lang="en-GB" b="1" dirty="0"/>
              <a:t>positive mindset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80F867-3A6E-B775-B0EF-4CD46E453D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8909" y="55864"/>
            <a:ext cx="1254095" cy="10193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DD8DB9F-44B0-5C38-1204-EBF60E109A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5682" y="1771942"/>
            <a:ext cx="4467323" cy="2154910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71C729A-C58D-EABD-3246-4263713FAD47}"/>
              </a:ext>
            </a:extLst>
          </p:cNvPr>
          <p:cNvSpPr txBox="1">
            <a:spLocks/>
          </p:cNvSpPr>
          <p:nvPr/>
        </p:nvSpPr>
        <p:spPr>
          <a:xfrm>
            <a:off x="1" y="1688123"/>
            <a:ext cx="7415681" cy="537586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To help your child find familiarity in the new learning space, they should expect to find:</a:t>
            </a:r>
          </a:p>
          <a:p>
            <a:r>
              <a:rPr lang="en-GB" b="1" dirty="0"/>
              <a:t>a book corner </a:t>
            </a:r>
            <a:r>
              <a:rPr lang="en-GB" dirty="0"/>
              <a:t>with books that are familiar to them from their EYFS journey</a:t>
            </a:r>
          </a:p>
          <a:p>
            <a:r>
              <a:rPr lang="en-GB" b="1" dirty="0"/>
              <a:t>fruit</a:t>
            </a:r>
            <a:r>
              <a:rPr lang="en-GB" dirty="0"/>
              <a:t> to eat at playtime</a:t>
            </a:r>
          </a:p>
          <a:p>
            <a:r>
              <a:rPr lang="en-GB" b="1" dirty="0"/>
              <a:t>Talk through stories </a:t>
            </a:r>
            <a:r>
              <a:rPr lang="en-GB" dirty="0"/>
              <a:t>at the end of the day – we will also revisit some of their favourite stories from EYFS.</a:t>
            </a:r>
          </a:p>
          <a:p>
            <a:r>
              <a:rPr lang="en-GB" b="1" dirty="0"/>
              <a:t>Book change Friday</a:t>
            </a:r>
          </a:p>
          <a:p>
            <a:r>
              <a:rPr lang="en-GB" b="1" dirty="0"/>
              <a:t>Raffle tickets for Phonics </a:t>
            </a:r>
            <a:r>
              <a:rPr lang="en-GB" dirty="0"/>
              <a:t>in school and for Reading and accessing Phonics videos at home and </a:t>
            </a:r>
            <a:r>
              <a:rPr lang="en-GB" b="1" dirty="0"/>
              <a:t>Phonics Superstar Awards </a:t>
            </a:r>
            <a:r>
              <a:rPr lang="en-GB" dirty="0"/>
              <a:t>– there will still be a prize at the end of term!</a:t>
            </a:r>
          </a:p>
        </p:txBody>
      </p:sp>
    </p:spTree>
    <p:extLst>
      <p:ext uri="{BB962C8B-B14F-4D97-AF65-F5344CB8AC3E}">
        <p14:creationId xmlns:p14="http://schemas.microsoft.com/office/powerpoint/2010/main" val="2343681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E39FC4-9491-8FCE-BA0C-1DC4165AA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63FEB-CC99-CFB5-DC8D-2A462C955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6"/>
            <a:ext cx="9726804" cy="715274"/>
          </a:xfrm>
        </p:spPr>
        <p:txBody>
          <a:bodyPr>
            <a:normAutofit fontScale="90000"/>
          </a:bodyPr>
          <a:lstStyle/>
          <a:p>
            <a:r>
              <a:rPr lang="en-GB" sz="5400" b="1" u="sng" dirty="0"/>
              <a:t>What will it be like in Year 1?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12402-CD80-3D20-B9BD-24C86AEB22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297" y="733530"/>
            <a:ext cx="5034115" cy="14197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Our classroom – it will look a bit different in September as it is currently a year 4/5 classroom. 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158668-CD7C-D4F1-BB92-9F2BA4BA3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8909" y="55864"/>
            <a:ext cx="1254095" cy="1019310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7CA6BAA-D1A5-785E-AB0C-B6B887E1A8EF}"/>
              </a:ext>
            </a:extLst>
          </p:cNvPr>
          <p:cNvSpPr txBox="1">
            <a:spLocks/>
          </p:cNvSpPr>
          <p:nvPr/>
        </p:nvSpPr>
        <p:spPr>
          <a:xfrm>
            <a:off x="1" y="1688123"/>
            <a:ext cx="7415681" cy="53758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C1329AB-C859-100C-7D93-26D6DCFB3D23}"/>
              </a:ext>
            </a:extLst>
          </p:cNvPr>
          <p:cNvSpPr txBox="1">
            <a:spLocks/>
          </p:cNvSpPr>
          <p:nvPr/>
        </p:nvSpPr>
        <p:spPr>
          <a:xfrm>
            <a:off x="5606603" y="733530"/>
            <a:ext cx="5034115" cy="1419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This is the exterior door to our classroom which is your drop off and pick up point next year. </a:t>
            </a:r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CC7F83C-0F69-C114-9897-3E881B0715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93" y="2153264"/>
            <a:ext cx="4239634" cy="42396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073DB2-A042-DC04-25D8-7B093A7062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084" y="2153264"/>
            <a:ext cx="4239634" cy="423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603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DE625-3F69-CB4A-6A94-494522CCA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277" y="70158"/>
            <a:ext cx="10515600" cy="883572"/>
          </a:xfrm>
        </p:spPr>
        <p:txBody>
          <a:bodyPr/>
          <a:lstStyle/>
          <a:p>
            <a:r>
              <a:rPr lang="en-GB" sz="5400" b="1" u="sng" dirty="0"/>
              <a:t>Communication</a:t>
            </a:r>
            <a:endParaRPr lang="en-GB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A99A9-C817-F4CC-AC81-28A66531E3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478" y="953730"/>
            <a:ext cx="11855245" cy="590427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We recognise the importance of knowing how your child is getting on at school. Unfortunately, we do not use Tapestry after the end of EYFS. </a:t>
            </a:r>
          </a:p>
          <a:p>
            <a:pPr marL="0" indent="0">
              <a:buNone/>
            </a:pPr>
            <a:r>
              <a:rPr lang="en-GB" u="sng" dirty="0"/>
              <a:t>However, we do have</a:t>
            </a:r>
            <a:r>
              <a:rPr lang="en-GB" dirty="0"/>
              <a:t>:</a:t>
            </a:r>
          </a:p>
          <a:p>
            <a:r>
              <a:rPr lang="en-GB" dirty="0"/>
              <a:t>An event in September to visit your child in class and see their learning space</a:t>
            </a:r>
          </a:p>
          <a:p>
            <a:r>
              <a:rPr lang="en-GB" dirty="0"/>
              <a:t>Termly, whole school newsletters to show what we have been up to</a:t>
            </a:r>
          </a:p>
          <a:p>
            <a:r>
              <a:rPr lang="en-GB" dirty="0"/>
              <a:t>2 parents evenings (October and March) to see your child’s books, talk about their settling and progress, as well as ask any questions you may have</a:t>
            </a:r>
          </a:p>
          <a:p>
            <a:r>
              <a:rPr lang="en-GB" dirty="0"/>
              <a:t>School social media (Instagram and Facebook) updates about our learning</a:t>
            </a:r>
          </a:p>
          <a:p>
            <a:r>
              <a:rPr lang="en-GB" dirty="0"/>
              <a:t>Knowledge organisers to help you understand what your child is learning about across the curriculum – these are available on our school website</a:t>
            </a:r>
          </a:p>
          <a:p>
            <a:r>
              <a:rPr lang="en-GB" dirty="0"/>
              <a:t>Staff emails – we do respectfully request you allow us 24 hours during term time to respond to emails, but we are happy to answer questions by email if this is easier for you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B9E98F-540F-EFA1-020E-DD253FC615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2911" y="70158"/>
            <a:ext cx="1728812" cy="140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475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02604-4B01-2FDB-C6AC-4CFADECF2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C46AA-1356-2B38-29FB-AA75F0D04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277" y="70158"/>
            <a:ext cx="10515600" cy="883572"/>
          </a:xfrm>
        </p:spPr>
        <p:txBody>
          <a:bodyPr/>
          <a:lstStyle/>
          <a:p>
            <a:r>
              <a:rPr lang="en-GB" sz="5400" b="1" u="sng" dirty="0"/>
              <a:t>Communication</a:t>
            </a:r>
            <a:endParaRPr lang="en-GB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3842E-7B5E-D9AC-0210-42BB189A44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478" y="953730"/>
            <a:ext cx="9812593" cy="5904270"/>
          </a:xfrm>
        </p:spPr>
        <p:txBody>
          <a:bodyPr>
            <a:normAutofit/>
          </a:bodyPr>
          <a:lstStyle/>
          <a:p>
            <a:r>
              <a:rPr lang="en-GB" dirty="0"/>
              <a:t>This year in year 1 we are trialling a new way for you to keep up to date with what is happening in year 1. </a:t>
            </a:r>
          </a:p>
          <a:p>
            <a:r>
              <a:rPr lang="en-GB" dirty="0"/>
              <a:t>Class Dojo is an app we will use to help children see the house points they have collected add up. It will also serve as a blog where we can share snippets of year 1 life. </a:t>
            </a:r>
          </a:p>
          <a:p>
            <a:r>
              <a:rPr lang="en-GB" dirty="0"/>
              <a:t>Please note we will not be utilising the chat feature on this app and communication with Miss Willoughby should be via email </a:t>
            </a:r>
            <a:r>
              <a:rPr lang="en-GB" dirty="0">
                <a:hlinkClick r:id="rId2"/>
              </a:rPr>
              <a:t>jennifer.willoughby@wps.inmat.org.uk</a:t>
            </a:r>
            <a:r>
              <a:rPr lang="en-GB" dirty="0"/>
              <a:t> in line with the rest of the school. Arbor will still be the main form of communication for letters and information about school events and such.</a:t>
            </a:r>
          </a:p>
          <a:p>
            <a:r>
              <a:rPr lang="en-GB" dirty="0"/>
              <a:t>Information for how to sign up for an account linked to your child will be sent to you before the end of the academic year. Watch this space!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E25B76-A83C-432C-FB4F-FA0895A3BA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3187" y="97197"/>
            <a:ext cx="2058536" cy="1928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299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C53F4-3909-C729-7A7D-5358F6019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845574"/>
          </a:xfrm>
        </p:spPr>
        <p:txBody>
          <a:bodyPr/>
          <a:lstStyle/>
          <a:p>
            <a:r>
              <a:rPr lang="en-GB" b="1" u="sng" dirty="0"/>
              <a:t>Comparing the curriculum in EYFS and Year 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465C18-8FD2-84E4-05E9-66364C332A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7316" y="717756"/>
            <a:ext cx="4992329" cy="56240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u="sng" dirty="0"/>
              <a:t>EYFS</a:t>
            </a:r>
          </a:p>
          <a:p>
            <a:pPr marL="0" indent="0">
              <a:buNone/>
            </a:pPr>
            <a:r>
              <a:rPr lang="en-GB" dirty="0"/>
              <a:t>Curriculum is divided into 7 key areas of learning, 3 prime areas and 4 specific</a:t>
            </a:r>
          </a:p>
          <a:p>
            <a:pPr marL="0" indent="0">
              <a:buNone/>
            </a:pPr>
            <a:r>
              <a:rPr lang="en-GB" u="sng" dirty="0"/>
              <a:t>Prime Areas </a:t>
            </a:r>
            <a:r>
              <a:rPr lang="en-GB" dirty="0"/>
              <a:t>– Communication and Language, Physical Development, Personal, Social and Emotional Development</a:t>
            </a:r>
          </a:p>
          <a:p>
            <a:pPr marL="0" indent="0">
              <a:buNone/>
            </a:pPr>
            <a:r>
              <a:rPr lang="en-GB" u="sng" dirty="0"/>
              <a:t>Specific Areas </a:t>
            </a:r>
            <a:r>
              <a:rPr lang="en-GB" dirty="0"/>
              <a:t>– Literacy, Mathematics, Understanding the World, Expressive Arts and Design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DFC26C9-6442-CF34-BDFC-26DBA44ADB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6962" y="717756"/>
            <a:ext cx="6727722" cy="562405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100" b="1" u="sng" dirty="0"/>
              <a:t>Years 1-6</a:t>
            </a:r>
          </a:p>
          <a:p>
            <a:pPr marL="0" indent="0">
              <a:buNone/>
            </a:pPr>
            <a:r>
              <a:rPr lang="en-GB" sz="3100" dirty="0"/>
              <a:t>Subject focussed curriculum covering:</a:t>
            </a:r>
          </a:p>
          <a:p>
            <a:r>
              <a:rPr lang="en-GB" sz="3100" dirty="0"/>
              <a:t>English (this includes Phonics and Reading as well as Writing)</a:t>
            </a:r>
          </a:p>
          <a:p>
            <a:r>
              <a:rPr lang="en-GB" sz="3100" dirty="0"/>
              <a:t>Maths</a:t>
            </a:r>
          </a:p>
          <a:p>
            <a:r>
              <a:rPr lang="en-GB" sz="3100" dirty="0"/>
              <a:t>Science</a:t>
            </a:r>
          </a:p>
          <a:p>
            <a:r>
              <a:rPr lang="en-GB" sz="3100" dirty="0"/>
              <a:t>PE </a:t>
            </a:r>
          </a:p>
          <a:p>
            <a:r>
              <a:rPr lang="en-GB" sz="3100" dirty="0"/>
              <a:t>RE</a:t>
            </a:r>
          </a:p>
          <a:p>
            <a:r>
              <a:rPr lang="en-GB" sz="3100" dirty="0"/>
              <a:t>PSHE</a:t>
            </a:r>
          </a:p>
          <a:p>
            <a:r>
              <a:rPr lang="en-GB" sz="3100" dirty="0"/>
              <a:t>ICT</a:t>
            </a:r>
          </a:p>
          <a:p>
            <a:r>
              <a:rPr lang="en-GB" sz="3100" dirty="0"/>
              <a:t>History</a:t>
            </a:r>
          </a:p>
          <a:p>
            <a:r>
              <a:rPr lang="en-GB" sz="3100" dirty="0"/>
              <a:t>Geography</a:t>
            </a:r>
          </a:p>
          <a:p>
            <a:r>
              <a:rPr lang="en-GB" sz="3100" dirty="0"/>
              <a:t>Art</a:t>
            </a:r>
          </a:p>
          <a:p>
            <a:r>
              <a:rPr lang="en-GB" sz="3100" dirty="0"/>
              <a:t>DT</a:t>
            </a:r>
          </a:p>
          <a:p>
            <a:r>
              <a:rPr lang="en-GB" sz="3100" dirty="0"/>
              <a:t>Music</a:t>
            </a:r>
          </a:p>
          <a:p>
            <a:pPr marL="0" indent="0">
              <a:buNone/>
            </a:pPr>
            <a:endParaRPr lang="en-GB" b="1" u="sng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400657-8A1B-06DB-7CBD-471320987276}"/>
              </a:ext>
            </a:extLst>
          </p:cNvPr>
          <p:cNvSpPr txBox="1"/>
          <p:nvPr/>
        </p:nvSpPr>
        <p:spPr>
          <a:xfrm>
            <a:off x="255638" y="5926308"/>
            <a:ext cx="11779045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i="1" dirty="0"/>
              <a:t>Children this year are already accessing lessons of History, Geography which help them fulfil the curriculum requirements for Understanding the World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D56196-8845-9E12-7FCF-641C1F5E42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0141" y="100695"/>
            <a:ext cx="1659760" cy="13509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9D83510-DE5F-279E-5817-593DD36D3B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3" r="14674" b="11956"/>
          <a:stretch>
            <a:fillRect/>
          </a:stretch>
        </p:blipFill>
        <p:spPr>
          <a:xfrm rot="5400000">
            <a:off x="8691822" y="2344075"/>
            <a:ext cx="3155185" cy="237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77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E3E91-FB0D-7AAB-3A0F-5B5945232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6"/>
            <a:ext cx="10515600" cy="1023964"/>
          </a:xfrm>
        </p:spPr>
        <p:txBody>
          <a:bodyPr/>
          <a:lstStyle/>
          <a:p>
            <a:r>
              <a:rPr lang="en-GB" b="1" u="sng" dirty="0"/>
              <a:t>How can I help my child prepare for Year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14936-6E81-D53D-FA33-5FC3030D3C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465" y="1150374"/>
            <a:ext cx="11641393" cy="5496232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Talk positively </a:t>
            </a:r>
            <a:r>
              <a:rPr lang="en-GB" dirty="0"/>
              <a:t>about being in year 1</a:t>
            </a:r>
          </a:p>
          <a:p>
            <a:r>
              <a:rPr lang="en-GB" dirty="0"/>
              <a:t>Remind them that their </a:t>
            </a:r>
            <a:r>
              <a:rPr lang="en-GB" b="1" dirty="0"/>
              <a:t>EYFS team will still see them </a:t>
            </a:r>
            <a:r>
              <a:rPr lang="en-GB" dirty="0"/>
              <a:t>and will love to hear about their start in year 1</a:t>
            </a:r>
          </a:p>
          <a:p>
            <a:r>
              <a:rPr lang="en-GB" b="1" dirty="0"/>
              <a:t>Reflect on things that will be familiar in year 1</a:t>
            </a:r>
            <a:r>
              <a:rPr lang="en-GB" dirty="0"/>
              <a:t>, for example, we will still bring our bookbags and drinks bottles to school, we will still change books on a Friday, we will still choose children to receive values awards</a:t>
            </a:r>
          </a:p>
          <a:p>
            <a:r>
              <a:rPr lang="en-GB" dirty="0"/>
              <a:t>Continue to </a:t>
            </a:r>
            <a:r>
              <a:rPr lang="en-GB" b="1" dirty="0"/>
              <a:t>encourage independence, communication and social interaction </a:t>
            </a:r>
            <a:r>
              <a:rPr lang="en-GB" dirty="0"/>
              <a:t>through play and family activities</a:t>
            </a:r>
          </a:p>
          <a:p>
            <a:r>
              <a:rPr lang="en-GB" dirty="0"/>
              <a:t>Establish </a:t>
            </a:r>
            <a:r>
              <a:rPr lang="en-GB" b="1" dirty="0"/>
              <a:t>healthy routines in the lead up to September </a:t>
            </a:r>
            <a:r>
              <a:rPr lang="en-GB" dirty="0"/>
              <a:t>including healthy eating, sleep and screen time rules to support overall well-being</a:t>
            </a:r>
          </a:p>
          <a:p>
            <a:r>
              <a:rPr lang="en-GB" dirty="0"/>
              <a:t>Send your child with a </a:t>
            </a:r>
            <a:r>
              <a:rPr lang="en-GB" b="1" dirty="0"/>
              <a:t>photo of a special summer memory </a:t>
            </a:r>
            <a:r>
              <a:rPr lang="en-GB" dirty="0"/>
              <a:t>that they have practised talking about at home. This can be used to </a:t>
            </a:r>
            <a:r>
              <a:rPr lang="en-GB" b="1" dirty="0"/>
              <a:t>make connections </a:t>
            </a:r>
            <a:r>
              <a:rPr lang="en-GB" dirty="0"/>
              <a:t>with your child and learn about what has fuelled them over the summer.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87B389-7A52-2EE7-A815-910888109C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8799" y="55864"/>
            <a:ext cx="1794205" cy="145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60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30390-E003-565D-048F-DE758ADC6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/>
          <a:lstStyle/>
          <a:p>
            <a:r>
              <a:rPr lang="en-GB" b="1" dirty="0"/>
              <a:t>Phonics Screening Check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F39551-C0FE-5A4C-E2FE-39133BBB6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813" y="1160206"/>
            <a:ext cx="11788877" cy="56795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Each June, all Year 1 children are required to sit </a:t>
            </a:r>
            <a:r>
              <a:rPr lang="en-GB" b="1"/>
              <a:t>the                                      Phonics </a:t>
            </a:r>
            <a:r>
              <a:rPr lang="en-GB" b="1" dirty="0"/>
              <a:t>Screening Check (PSC</a:t>
            </a:r>
            <a:r>
              <a:rPr lang="en-GB" dirty="0"/>
              <a:t>)</a:t>
            </a:r>
          </a:p>
          <a:p>
            <a:pPr marL="0" indent="0">
              <a:buNone/>
            </a:pPr>
            <a:r>
              <a:rPr lang="en-GB" dirty="0"/>
              <a:t>The phonics check is a short, one-to-one activity with a teacher. It involves reading </a:t>
            </a:r>
            <a:r>
              <a:rPr lang="en-GB" b="1" dirty="0"/>
              <a:t>40 words</a:t>
            </a:r>
            <a:r>
              <a:rPr lang="en-GB" dirty="0"/>
              <a:t> – some are real words, and some are made-up ‘alien’ words. The aim is to see how well children can use their phonics skills to decode unfamiliar words. It usually takes </a:t>
            </a:r>
            <a:r>
              <a:rPr lang="en-GB" b="1" dirty="0"/>
              <a:t>5–10 minutes</a:t>
            </a:r>
            <a:r>
              <a:rPr lang="en-GB" dirty="0"/>
              <a:t> and is designed to be a positive and encouraging experience.</a:t>
            </a:r>
          </a:p>
          <a:p>
            <a:pPr marL="0" indent="0">
              <a:buNone/>
            </a:pPr>
            <a:r>
              <a:rPr lang="en-GB" b="1" dirty="0"/>
              <a:t>Why it’s important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Phonics is a key building block for reading. The check helps us identify any areas where your child may need extra support, so we can help them become confident, fluent readers.</a:t>
            </a:r>
          </a:p>
          <a:p>
            <a:pPr marL="0" indent="0">
              <a:buNone/>
            </a:pPr>
            <a:r>
              <a:rPr lang="en-GB" dirty="0"/>
              <a:t>Please remember, the check is not a formal test – it’s simply a way for us to celebrate your child’s progress and plan their next steps in reading.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42AD53-484D-DF66-8B02-9D6C631474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5131" y="132557"/>
            <a:ext cx="2010056" cy="16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3307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AADEC-7078-EFCF-5682-161C6042D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15" y="134013"/>
            <a:ext cx="3402204" cy="900967"/>
          </a:xfrm>
        </p:spPr>
        <p:txBody>
          <a:bodyPr/>
          <a:lstStyle/>
          <a:p>
            <a:r>
              <a:rPr lang="en-GB" b="1" u="sng" dirty="0"/>
              <a:t>Final thoughts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7FF3B-6A6C-5A22-5B81-FBE79EDDF1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815" y="954593"/>
            <a:ext cx="8788121" cy="5222370"/>
          </a:xfrm>
        </p:spPr>
        <p:txBody>
          <a:bodyPr/>
          <a:lstStyle/>
          <a:p>
            <a:r>
              <a:rPr lang="en-GB" sz="3200" dirty="0"/>
              <a:t>Please continue to send your child to school with their </a:t>
            </a:r>
            <a:r>
              <a:rPr lang="en-GB" sz="3200" b="1" dirty="0"/>
              <a:t>bookbag</a:t>
            </a:r>
            <a:r>
              <a:rPr lang="en-GB" sz="3200" dirty="0"/>
              <a:t>. </a:t>
            </a:r>
          </a:p>
          <a:p>
            <a:pPr marL="0" indent="0">
              <a:buNone/>
            </a:pPr>
            <a:r>
              <a:rPr lang="en-GB" sz="2400" dirty="0"/>
              <a:t>This encourages them to be able to pack their things up </a:t>
            </a:r>
            <a:r>
              <a:rPr lang="en-GB" sz="2400"/>
              <a:t>at home time </a:t>
            </a:r>
            <a:r>
              <a:rPr lang="en-GB" sz="2400" dirty="0"/>
              <a:t>and keep their belongings safe. Year 1 children struggle to manage backpacks so we respectfully request bookbags are used as main bags in year 1. </a:t>
            </a:r>
            <a:r>
              <a:rPr lang="en-GB" sz="2400" u="sng" dirty="0"/>
              <a:t>We use Widget symbols to help them remember their things at home time.</a:t>
            </a:r>
          </a:p>
          <a:p>
            <a:r>
              <a:rPr lang="en-GB" sz="3200" dirty="0"/>
              <a:t>Please continue to send a bag of named spare clothes that your child can keep in school. </a:t>
            </a:r>
          </a:p>
          <a:p>
            <a:pPr marL="0" indent="0">
              <a:buNone/>
            </a:pPr>
            <a:r>
              <a:rPr lang="en-GB" sz="2400" dirty="0"/>
              <a:t>The children have a peg where this can be stored. </a:t>
            </a:r>
            <a:endParaRPr lang="en-GB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FE0C25-24F6-7F6C-935A-2A5636795E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3423"/>
          <a:stretch>
            <a:fillRect/>
          </a:stretch>
        </p:blipFill>
        <p:spPr>
          <a:xfrm>
            <a:off x="9440212" y="186767"/>
            <a:ext cx="2314898" cy="29684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D727EE-1EDC-A5B0-214F-5EDEA2F2B9C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6352"/>
          <a:stretch>
            <a:fillRect/>
          </a:stretch>
        </p:blipFill>
        <p:spPr>
          <a:xfrm>
            <a:off x="9037421" y="3498875"/>
            <a:ext cx="2717689" cy="32657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969EA9-3F8E-6126-3637-1BE47E4BDC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3423"/>
          <a:stretch>
            <a:fillRect/>
          </a:stretch>
        </p:blipFill>
        <p:spPr>
          <a:xfrm>
            <a:off x="9037421" y="93410"/>
            <a:ext cx="2717689" cy="348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016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52f8812-607f-48fc-80be-2250574698ec">
      <Terms xmlns="http://schemas.microsoft.com/office/infopath/2007/PartnerControls"/>
    </lcf76f155ced4ddcb4097134ff3c332f>
    <TaxCatchAll xmlns="3ec512ae-4f42-4584-8bbb-d928bc79a7c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44963FD9C46E4FA28E98F8FBFCB194" ma:contentTypeVersion="11" ma:contentTypeDescription="Create a new document." ma:contentTypeScope="" ma:versionID="8148c3d789209978e02b3769ad358936">
  <xsd:schema xmlns:xsd="http://www.w3.org/2001/XMLSchema" xmlns:xs="http://www.w3.org/2001/XMLSchema" xmlns:p="http://schemas.microsoft.com/office/2006/metadata/properties" xmlns:ns2="452f8812-607f-48fc-80be-2250574698ec" xmlns:ns3="3ec512ae-4f42-4584-8bbb-d928bc79a7c5" targetNamespace="http://schemas.microsoft.com/office/2006/metadata/properties" ma:root="true" ma:fieldsID="037772bc8bd5a0a721508c6d05061fb0" ns2:_="" ns3:_="">
    <xsd:import namespace="452f8812-607f-48fc-80be-2250574698ec"/>
    <xsd:import namespace="3ec512ae-4f42-4584-8bbb-d928bc79a7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2f8812-607f-48fc-80be-2250574698e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c512ae-4f42-4584-8bbb-d928bc79a7c5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c73a98cc-93da-4cb1-addd-d57549172b0f}" ma:internalName="TaxCatchAll" ma:showField="CatchAllData" ma:web="3ec512ae-4f42-4584-8bbb-d928bc79a7c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EAA2AF9-0DCE-4551-8B18-2882F3C0D1E2}">
  <ds:schemaRefs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452f8812-607f-48fc-80be-2250574698ec"/>
    <ds:schemaRef ds:uri="http://purl.org/dc/dcmitype/"/>
    <ds:schemaRef ds:uri="http://schemas.openxmlformats.org/package/2006/metadata/core-properties"/>
    <ds:schemaRef ds:uri="3ec512ae-4f42-4584-8bbb-d928bc79a7c5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95C860DB-43DE-4D87-BDF2-69F9BE30A2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52f8812-607f-48fc-80be-2250574698ec"/>
    <ds:schemaRef ds:uri="3ec512ae-4f42-4584-8bbb-d928bc79a7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DD337C7-7EF2-4144-AD92-C91B3A0A71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7101</TotalTime>
  <Words>1266</Words>
  <Application>Microsoft Office PowerPoint</Application>
  <PresentationFormat>Widescreen</PresentationFormat>
  <Paragraphs>82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Transition from EYFS to Year 1</vt:lpstr>
      <vt:lpstr>What is important when children move on </vt:lpstr>
      <vt:lpstr>How do we support your child’s transition</vt:lpstr>
      <vt:lpstr>What will it be like in Year 1?</vt:lpstr>
      <vt:lpstr>What will it be like in Year 1?</vt:lpstr>
      <vt:lpstr>Communication</vt:lpstr>
      <vt:lpstr>Communication</vt:lpstr>
      <vt:lpstr>Comparing the curriculum in EYFS and Year 1</vt:lpstr>
      <vt:lpstr>How can I help my child prepare for Year 1</vt:lpstr>
      <vt:lpstr>Phonics Screening Check</vt:lpstr>
      <vt:lpstr>Final thoughts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Jennifer Willoughby</dc:creator>
  <cp:lastModifiedBy>Jennifer Willoughby</cp:lastModifiedBy>
  <cp:revision>2</cp:revision>
  <dcterms:created xsi:type="dcterms:W3CDTF">2026-06-05T14:02:35Z</dcterms:created>
  <dcterms:modified xsi:type="dcterms:W3CDTF">2026-06-25T08:07:19Z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0x0101004644963FD9C46E4FA28E98F8FBFCB194</vt:lpwstr>
  </property>
  <property fmtid="{D5CDD505-2E9C-101B-9397-08002B2CF9AE}" pid="3" name="MediaServiceImageTags">
    <vt:lpwstr/>
  </property>
</Properties>
</file>