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74" r:id="rId9"/>
    <p:sldId id="263" r:id="rId10"/>
    <p:sldId id="264" r:id="rId11"/>
    <p:sldId id="265" r:id="rId12"/>
    <p:sldId id="266" r:id="rId13"/>
    <p:sldId id="271" r:id="rId14"/>
    <p:sldId id="267" r:id="rId15"/>
    <p:sldId id="268" r:id="rId16"/>
    <p:sldId id="269" r:id="rId17"/>
    <p:sldId id="272" r:id="rId18"/>
    <p:sldId id="273"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ADF664E-9441-4003-99F1-663F5CFB02B9}" v="21" dt="2025-08-01T19:48:00.07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59" d="100"/>
          <a:sy n="59" d="100"/>
        </p:scale>
        <p:origin x="96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ison Pullin" userId="63580afc-ff21-4607-8bf0-5cfe23d5610e" providerId="ADAL" clId="{9ADF664E-9441-4003-99F1-663F5CFB02B9}"/>
    <pc:docChg chg="undo custSel addSld delSld modSld">
      <pc:chgData name="Alison Pullin" userId="63580afc-ff21-4607-8bf0-5cfe23d5610e" providerId="ADAL" clId="{9ADF664E-9441-4003-99F1-663F5CFB02B9}" dt="2025-08-01T19:48:56.239" v="14704" actId="313"/>
      <pc:docMkLst>
        <pc:docMk/>
      </pc:docMkLst>
      <pc:sldChg chg="modSp mod">
        <pc:chgData name="Alison Pullin" userId="63580afc-ff21-4607-8bf0-5cfe23d5610e" providerId="ADAL" clId="{9ADF664E-9441-4003-99F1-663F5CFB02B9}" dt="2025-08-01T19:48:56.239" v="14704" actId="313"/>
        <pc:sldMkLst>
          <pc:docMk/>
          <pc:sldMk cId="3020004200" sldId="257"/>
        </pc:sldMkLst>
        <pc:spChg chg="mod">
          <ac:chgData name="Alison Pullin" userId="63580afc-ff21-4607-8bf0-5cfe23d5610e" providerId="ADAL" clId="{9ADF664E-9441-4003-99F1-663F5CFB02B9}" dt="2025-08-01T19:48:56.239" v="14704" actId="313"/>
          <ac:spMkLst>
            <pc:docMk/>
            <pc:sldMk cId="3020004200" sldId="257"/>
            <ac:spMk id="5" creationId="{DF8BCDA5-9E49-AF8C-B95B-B8DBFA89D64E}"/>
          </ac:spMkLst>
        </pc:spChg>
      </pc:sldChg>
      <pc:sldChg chg="modSp mod">
        <pc:chgData name="Alison Pullin" userId="63580afc-ff21-4607-8bf0-5cfe23d5610e" providerId="ADAL" clId="{9ADF664E-9441-4003-99F1-663F5CFB02B9}" dt="2025-07-30T15:31:27.252" v="33"/>
        <pc:sldMkLst>
          <pc:docMk/>
          <pc:sldMk cId="826222836" sldId="258"/>
        </pc:sldMkLst>
        <pc:spChg chg="mod">
          <ac:chgData name="Alison Pullin" userId="63580afc-ff21-4607-8bf0-5cfe23d5610e" providerId="ADAL" clId="{9ADF664E-9441-4003-99F1-663F5CFB02B9}" dt="2025-07-30T15:31:22.805" v="31" actId="113"/>
          <ac:spMkLst>
            <pc:docMk/>
            <pc:sldMk cId="826222836" sldId="258"/>
            <ac:spMk id="6" creationId="{897CCCAD-FEC9-7D0F-B44C-F2B1A43E1E45}"/>
          </ac:spMkLst>
        </pc:spChg>
        <pc:spChg chg="mod">
          <ac:chgData name="Alison Pullin" userId="63580afc-ff21-4607-8bf0-5cfe23d5610e" providerId="ADAL" clId="{9ADF664E-9441-4003-99F1-663F5CFB02B9}" dt="2025-07-30T15:31:27.252" v="33"/>
          <ac:spMkLst>
            <pc:docMk/>
            <pc:sldMk cId="826222836" sldId="258"/>
            <ac:spMk id="7" creationId="{BD1BED28-808F-F560-9A37-CC6FE9DAD0E1}"/>
          </ac:spMkLst>
        </pc:spChg>
        <pc:spChg chg="mod">
          <ac:chgData name="Alison Pullin" userId="63580afc-ff21-4607-8bf0-5cfe23d5610e" providerId="ADAL" clId="{9ADF664E-9441-4003-99F1-663F5CFB02B9}" dt="2025-07-30T15:31:18.178" v="29"/>
          <ac:spMkLst>
            <pc:docMk/>
            <pc:sldMk cId="826222836" sldId="258"/>
            <ac:spMk id="9" creationId="{E92139DD-B9C3-4F7D-6ADF-B0BB09E0DADB}"/>
          </ac:spMkLst>
        </pc:spChg>
        <pc:spChg chg="mod">
          <ac:chgData name="Alison Pullin" userId="63580afc-ff21-4607-8bf0-5cfe23d5610e" providerId="ADAL" clId="{9ADF664E-9441-4003-99F1-663F5CFB02B9}" dt="2025-07-30T15:31:10.516" v="27"/>
          <ac:spMkLst>
            <pc:docMk/>
            <pc:sldMk cId="826222836" sldId="258"/>
            <ac:spMk id="10" creationId="{1031EE74-BA46-5CBA-641A-4135FCDA75DC}"/>
          </ac:spMkLst>
        </pc:spChg>
        <pc:spChg chg="mod">
          <ac:chgData name="Alison Pullin" userId="63580afc-ff21-4607-8bf0-5cfe23d5610e" providerId="ADAL" clId="{9ADF664E-9441-4003-99F1-663F5CFB02B9}" dt="2025-07-30T15:30:39.587" v="20"/>
          <ac:spMkLst>
            <pc:docMk/>
            <pc:sldMk cId="826222836" sldId="258"/>
            <ac:spMk id="19" creationId="{E3536135-10CD-F79E-D32F-72B78078C816}"/>
          </ac:spMkLst>
        </pc:spChg>
        <pc:spChg chg="mod">
          <ac:chgData name="Alison Pullin" userId="63580afc-ff21-4607-8bf0-5cfe23d5610e" providerId="ADAL" clId="{9ADF664E-9441-4003-99F1-663F5CFB02B9}" dt="2025-07-30T15:30:43.809" v="21"/>
          <ac:spMkLst>
            <pc:docMk/>
            <pc:sldMk cId="826222836" sldId="258"/>
            <ac:spMk id="20" creationId="{B4170D0C-CAEC-C36D-7D16-F0B57A99B15E}"/>
          </ac:spMkLst>
        </pc:spChg>
        <pc:spChg chg="mod">
          <ac:chgData name="Alison Pullin" userId="63580afc-ff21-4607-8bf0-5cfe23d5610e" providerId="ADAL" clId="{9ADF664E-9441-4003-99F1-663F5CFB02B9}" dt="2025-07-30T15:30:48.252" v="23"/>
          <ac:spMkLst>
            <pc:docMk/>
            <pc:sldMk cId="826222836" sldId="258"/>
            <ac:spMk id="21" creationId="{D4491CA2-22CF-9B3D-B576-65F086109B93}"/>
          </ac:spMkLst>
        </pc:spChg>
        <pc:spChg chg="mod">
          <ac:chgData name="Alison Pullin" userId="63580afc-ff21-4607-8bf0-5cfe23d5610e" providerId="ADAL" clId="{9ADF664E-9441-4003-99F1-663F5CFB02B9}" dt="2025-07-30T15:30:51.349" v="24"/>
          <ac:spMkLst>
            <pc:docMk/>
            <pc:sldMk cId="826222836" sldId="258"/>
            <ac:spMk id="22" creationId="{4F913230-4972-D65A-999B-82D4A47D02D0}"/>
          </ac:spMkLst>
        </pc:spChg>
        <pc:spChg chg="mod">
          <ac:chgData name="Alison Pullin" userId="63580afc-ff21-4607-8bf0-5cfe23d5610e" providerId="ADAL" clId="{9ADF664E-9441-4003-99F1-663F5CFB02B9}" dt="2025-07-30T15:30:56.477" v="25"/>
          <ac:spMkLst>
            <pc:docMk/>
            <pc:sldMk cId="826222836" sldId="258"/>
            <ac:spMk id="23" creationId="{EEC7683B-7057-B858-5C83-678D62439078}"/>
          </ac:spMkLst>
        </pc:spChg>
      </pc:sldChg>
      <pc:sldChg chg="modSp mod">
        <pc:chgData name="Alison Pullin" userId="63580afc-ff21-4607-8bf0-5cfe23d5610e" providerId="ADAL" clId="{9ADF664E-9441-4003-99F1-663F5CFB02B9}" dt="2025-07-30T15:31:50.499" v="37" actId="20577"/>
        <pc:sldMkLst>
          <pc:docMk/>
          <pc:sldMk cId="680097496" sldId="259"/>
        </pc:sldMkLst>
        <pc:spChg chg="mod">
          <ac:chgData name="Alison Pullin" userId="63580afc-ff21-4607-8bf0-5cfe23d5610e" providerId="ADAL" clId="{9ADF664E-9441-4003-99F1-663F5CFB02B9}" dt="2025-07-30T15:31:50.499" v="37" actId="20577"/>
          <ac:spMkLst>
            <pc:docMk/>
            <pc:sldMk cId="680097496" sldId="259"/>
            <ac:spMk id="5" creationId="{41E53432-81AE-B55F-22DF-D6DB4DAAEBC0}"/>
          </ac:spMkLst>
        </pc:spChg>
      </pc:sldChg>
      <pc:sldChg chg="addSp modSp mod">
        <pc:chgData name="Alison Pullin" userId="63580afc-ff21-4607-8bf0-5cfe23d5610e" providerId="ADAL" clId="{9ADF664E-9441-4003-99F1-663F5CFB02B9}" dt="2025-08-01T19:00:19.733" v="11763" actId="1076"/>
        <pc:sldMkLst>
          <pc:docMk/>
          <pc:sldMk cId="1801953995" sldId="260"/>
        </pc:sldMkLst>
        <pc:spChg chg="mod">
          <ac:chgData name="Alison Pullin" userId="63580afc-ff21-4607-8bf0-5cfe23d5610e" providerId="ADAL" clId="{9ADF664E-9441-4003-99F1-663F5CFB02B9}" dt="2025-07-30T15:51:23.559" v="47"/>
          <ac:spMkLst>
            <pc:docMk/>
            <pc:sldMk cId="1801953995" sldId="260"/>
            <ac:spMk id="5" creationId="{D0E32689-F444-BD75-3F18-1B902576224E}"/>
          </ac:spMkLst>
        </pc:spChg>
        <pc:picChg chg="add mod">
          <ac:chgData name="Alison Pullin" userId="63580afc-ff21-4607-8bf0-5cfe23d5610e" providerId="ADAL" clId="{9ADF664E-9441-4003-99F1-663F5CFB02B9}" dt="2025-08-01T19:00:19.733" v="11763" actId="1076"/>
          <ac:picMkLst>
            <pc:docMk/>
            <pc:sldMk cId="1801953995" sldId="260"/>
            <ac:picMk id="8" creationId="{FD9B4DF2-55F6-7AC6-3C5F-6525B6B5F20B}"/>
          </ac:picMkLst>
        </pc:picChg>
      </pc:sldChg>
      <pc:sldChg chg="addSp modSp mod">
        <pc:chgData name="Alison Pullin" userId="63580afc-ff21-4607-8bf0-5cfe23d5610e" providerId="ADAL" clId="{9ADF664E-9441-4003-99F1-663F5CFB02B9}" dt="2025-08-01T19:48:40.417" v="14699" actId="313"/>
        <pc:sldMkLst>
          <pc:docMk/>
          <pc:sldMk cId="2726449531" sldId="261"/>
        </pc:sldMkLst>
        <pc:spChg chg="add mod">
          <ac:chgData name="Alison Pullin" userId="63580afc-ff21-4607-8bf0-5cfe23d5610e" providerId="ADAL" clId="{9ADF664E-9441-4003-99F1-663F5CFB02B9}" dt="2025-07-30T15:55:10.443" v="277" actId="313"/>
          <ac:spMkLst>
            <pc:docMk/>
            <pc:sldMk cId="2726449531" sldId="261"/>
            <ac:spMk id="5" creationId="{147FBB06-F25D-B508-371F-81296AA62556}"/>
          </ac:spMkLst>
        </pc:spChg>
        <pc:graphicFrameChg chg="add mod modGraphic">
          <ac:chgData name="Alison Pullin" userId="63580afc-ff21-4607-8bf0-5cfe23d5610e" providerId="ADAL" clId="{9ADF664E-9441-4003-99F1-663F5CFB02B9}" dt="2025-08-01T19:48:40.417" v="14699" actId="313"/>
          <ac:graphicFrameMkLst>
            <pc:docMk/>
            <pc:sldMk cId="2726449531" sldId="261"/>
            <ac:graphicFrameMk id="6" creationId="{FBAD1A36-46F6-F7A6-536D-C59D83466AD8}"/>
          </ac:graphicFrameMkLst>
        </pc:graphicFrameChg>
      </pc:sldChg>
      <pc:sldChg chg="addSp delSp modSp mod">
        <pc:chgData name="Alison Pullin" userId="63580afc-ff21-4607-8bf0-5cfe23d5610e" providerId="ADAL" clId="{9ADF664E-9441-4003-99F1-663F5CFB02B9}" dt="2025-07-31T15:04:22.388" v="3702" actId="20577"/>
        <pc:sldMkLst>
          <pc:docMk/>
          <pc:sldMk cId="3340478605" sldId="262"/>
        </pc:sldMkLst>
        <pc:spChg chg="mod">
          <ac:chgData name="Alison Pullin" userId="63580afc-ff21-4607-8bf0-5cfe23d5610e" providerId="ADAL" clId="{9ADF664E-9441-4003-99F1-663F5CFB02B9}" dt="2025-07-30T16:05:54.297" v="2393" actId="1076"/>
          <ac:spMkLst>
            <pc:docMk/>
            <pc:sldMk cId="3340478605" sldId="262"/>
            <ac:spMk id="2" creationId="{10AC1157-D96D-0FFF-F764-C7262E82EF0F}"/>
          </ac:spMkLst>
        </pc:spChg>
        <pc:graphicFrameChg chg="add mod modGraphic">
          <ac:chgData name="Alison Pullin" userId="63580afc-ff21-4607-8bf0-5cfe23d5610e" providerId="ADAL" clId="{9ADF664E-9441-4003-99F1-663F5CFB02B9}" dt="2025-07-31T15:04:22.388" v="3702" actId="20577"/>
          <ac:graphicFrameMkLst>
            <pc:docMk/>
            <pc:sldMk cId="3340478605" sldId="262"/>
            <ac:graphicFrameMk id="6" creationId="{5554CBE6-BA30-E0A3-4A21-CD89CEBFBE00}"/>
          </ac:graphicFrameMkLst>
        </pc:graphicFrameChg>
      </pc:sldChg>
      <pc:sldChg chg="new del">
        <pc:chgData name="Alison Pullin" userId="63580afc-ff21-4607-8bf0-5cfe23d5610e" providerId="ADAL" clId="{9ADF664E-9441-4003-99F1-663F5CFB02B9}" dt="2025-07-30T16:12:02.238" v="3324" actId="2696"/>
        <pc:sldMkLst>
          <pc:docMk/>
          <pc:sldMk cId="203096426" sldId="263"/>
        </pc:sldMkLst>
      </pc:sldChg>
      <pc:sldChg chg="addSp delSp modSp add mod">
        <pc:chgData name="Alison Pullin" userId="63580afc-ff21-4607-8bf0-5cfe23d5610e" providerId="ADAL" clId="{9ADF664E-9441-4003-99F1-663F5CFB02B9}" dt="2025-07-31T15:12:38.791" v="5378" actId="5793"/>
        <pc:sldMkLst>
          <pc:docMk/>
          <pc:sldMk cId="267242496" sldId="263"/>
        </pc:sldMkLst>
        <pc:spChg chg="mod">
          <ac:chgData name="Alison Pullin" userId="63580afc-ff21-4607-8bf0-5cfe23d5610e" providerId="ADAL" clId="{9ADF664E-9441-4003-99F1-663F5CFB02B9}" dt="2025-07-31T15:06:48.494" v="3968" actId="1076"/>
          <ac:spMkLst>
            <pc:docMk/>
            <pc:sldMk cId="267242496" sldId="263"/>
            <ac:spMk id="2" creationId="{4A49F516-D07E-E040-FCEF-99EE2C3B06A3}"/>
          </ac:spMkLst>
        </pc:spChg>
        <pc:graphicFrameChg chg="add mod modGraphic">
          <ac:chgData name="Alison Pullin" userId="63580afc-ff21-4607-8bf0-5cfe23d5610e" providerId="ADAL" clId="{9ADF664E-9441-4003-99F1-663F5CFB02B9}" dt="2025-07-31T15:12:38.791" v="5378" actId="5793"/>
          <ac:graphicFrameMkLst>
            <pc:docMk/>
            <pc:sldMk cId="267242496" sldId="263"/>
            <ac:graphicFrameMk id="5" creationId="{9D5605B2-0F93-413D-8D59-ED359C74A7ED}"/>
          </ac:graphicFrameMkLst>
        </pc:graphicFrameChg>
      </pc:sldChg>
      <pc:sldChg chg="addSp modSp add mod">
        <pc:chgData name="Alison Pullin" userId="63580afc-ff21-4607-8bf0-5cfe23d5610e" providerId="ADAL" clId="{9ADF664E-9441-4003-99F1-663F5CFB02B9}" dt="2025-07-31T15:24:46.531" v="7167" actId="1076"/>
        <pc:sldMkLst>
          <pc:docMk/>
          <pc:sldMk cId="1444260507" sldId="264"/>
        </pc:sldMkLst>
        <pc:spChg chg="mod">
          <ac:chgData name="Alison Pullin" userId="63580afc-ff21-4607-8bf0-5cfe23d5610e" providerId="ADAL" clId="{9ADF664E-9441-4003-99F1-663F5CFB02B9}" dt="2025-07-30T16:13:06.328" v="3422" actId="20577"/>
          <ac:spMkLst>
            <pc:docMk/>
            <pc:sldMk cId="1444260507" sldId="264"/>
            <ac:spMk id="2" creationId="{C9BCEDAF-CF83-3A47-45B6-6579624D7C7C}"/>
          </ac:spMkLst>
        </pc:spChg>
        <pc:spChg chg="add mod">
          <ac:chgData name="Alison Pullin" userId="63580afc-ff21-4607-8bf0-5cfe23d5610e" providerId="ADAL" clId="{9ADF664E-9441-4003-99F1-663F5CFB02B9}" dt="2025-07-31T15:16:36.835" v="6474" actId="20577"/>
          <ac:spMkLst>
            <pc:docMk/>
            <pc:sldMk cId="1444260507" sldId="264"/>
            <ac:spMk id="5" creationId="{631468AC-992E-3AE0-E99B-DBE78254F09E}"/>
          </ac:spMkLst>
        </pc:spChg>
        <pc:spChg chg="add mod">
          <ac:chgData name="Alison Pullin" userId="63580afc-ff21-4607-8bf0-5cfe23d5610e" providerId="ADAL" clId="{9ADF664E-9441-4003-99F1-663F5CFB02B9}" dt="2025-07-31T15:19:30.859" v="6604" actId="207"/>
          <ac:spMkLst>
            <pc:docMk/>
            <pc:sldMk cId="1444260507" sldId="264"/>
            <ac:spMk id="9" creationId="{80FE77CA-3F9D-4C86-3BE1-6458990A8ED7}"/>
          </ac:spMkLst>
        </pc:spChg>
        <pc:picChg chg="add mod">
          <ac:chgData name="Alison Pullin" userId="63580afc-ff21-4607-8bf0-5cfe23d5610e" providerId="ADAL" clId="{9ADF664E-9441-4003-99F1-663F5CFB02B9}" dt="2025-07-31T15:24:41.307" v="7165" actId="1076"/>
          <ac:picMkLst>
            <pc:docMk/>
            <pc:sldMk cId="1444260507" sldId="264"/>
            <ac:picMk id="8" creationId="{55677AC0-2A2C-1678-B4E6-E11EA8454D5A}"/>
          </ac:picMkLst>
        </pc:picChg>
        <pc:picChg chg="add mod">
          <ac:chgData name="Alison Pullin" userId="63580afc-ff21-4607-8bf0-5cfe23d5610e" providerId="ADAL" clId="{9ADF664E-9441-4003-99F1-663F5CFB02B9}" dt="2025-07-31T15:24:46.531" v="7167" actId="1076"/>
          <ac:picMkLst>
            <pc:docMk/>
            <pc:sldMk cId="1444260507" sldId="264"/>
            <ac:picMk id="11" creationId="{0731C644-EF53-0CC8-A765-01833B68FDA8}"/>
          </ac:picMkLst>
        </pc:picChg>
      </pc:sldChg>
      <pc:sldChg chg="addSp modSp add mod">
        <pc:chgData name="Alison Pullin" userId="63580afc-ff21-4607-8bf0-5cfe23d5610e" providerId="ADAL" clId="{9ADF664E-9441-4003-99F1-663F5CFB02B9}" dt="2025-08-01T19:48:46.867" v="14700" actId="313"/>
        <pc:sldMkLst>
          <pc:docMk/>
          <pc:sldMk cId="210457025" sldId="265"/>
        </pc:sldMkLst>
        <pc:spChg chg="mod">
          <ac:chgData name="Alison Pullin" userId="63580afc-ff21-4607-8bf0-5cfe23d5610e" providerId="ADAL" clId="{9ADF664E-9441-4003-99F1-663F5CFB02B9}" dt="2025-07-30T16:13:48.908" v="3498" actId="20577"/>
          <ac:spMkLst>
            <pc:docMk/>
            <pc:sldMk cId="210457025" sldId="265"/>
            <ac:spMk id="2" creationId="{5CA47CB0-77DC-4F5E-6962-2CCDF3D591E9}"/>
          </ac:spMkLst>
        </pc:spChg>
        <pc:spChg chg="add mod">
          <ac:chgData name="Alison Pullin" userId="63580afc-ff21-4607-8bf0-5cfe23d5610e" providerId="ADAL" clId="{9ADF664E-9441-4003-99F1-663F5CFB02B9}" dt="2025-08-01T19:48:46.867" v="14700" actId="313"/>
          <ac:spMkLst>
            <pc:docMk/>
            <pc:sldMk cId="210457025" sldId="265"/>
            <ac:spMk id="10" creationId="{2FBDEEBB-4517-6242-6D44-63388C79DEB8}"/>
          </ac:spMkLst>
        </pc:spChg>
        <pc:picChg chg="add mod">
          <ac:chgData name="Alison Pullin" userId="63580afc-ff21-4607-8bf0-5cfe23d5610e" providerId="ADAL" clId="{9ADF664E-9441-4003-99F1-663F5CFB02B9}" dt="2025-07-31T15:20:12.805" v="6607" actId="14100"/>
          <ac:picMkLst>
            <pc:docMk/>
            <pc:sldMk cId="210457025" sldId="265"/>
            <ac:picMk id="6" creationId="{6B26E0E0-C34B-6D29-F0E6-0BE9BCBA8BFF}"/>
          </ac:picMkLst>
        </pc:picChg>
        <pc:picChg chg="add mod">
          <ac:chgData name="Alison Pullin" userId="63580afc-ff21-4607-8bf0-5cfe23d5610e" providerId="ADAL" clId="{9ADF664E-9441-4003-99F1-663F5CFB02B9}" dt="2025-07-31T15:20:48.080" v="6611" actId="1076"/>
          <ac:picMkLst>
            <pc:docMk/>
            <pc:sldMk cId="210457025" sldId="265"/>
            <ac:picMk id="9" creationId="{3116D104-16D3-AB91-E497-5E2D4DF764EE}"/>
          </ac:picMkLst>
        </pc:picChg>
      </pc:sldChg>
      <pc:sldChg chg="addSp delSp modSp add mod">
        <pc:chgData name="Alison Pullin" userId="63580afc-ff21-4607-8bf0-5cfe23d5610e" providerId="ADAL" clId="{9ADF664E-9441-4003-99F1-663F5CFB02B9}" dt="2025-08-01T19:48:52.279" v="14702" actId="313"/>
        <pc:sldMkLst>
          <pc:docMk/>
          <pc:sldMk cId="303741183" sldId="266"/>
        </pc:sldMkLst>
        <pc:spChg chg="mod">
          <ac:chgData name="Alison Pullin" userId="63580afc-ff21-4607-8bf0-5cfe23d5610e" providerId="ADAL" clId="{9ADF664E-9441-4003-99F1-663F5CFB02B9}" dt="2025-07-31T15:23:42.039" v="7163" actId="20577"/>
          <ac:spMkLst>
            <pc:docMk/>
            <pc:sldMk cId="303741183" sldId="266"/>
            <ac:spMk id="2" creationId="{D5DE6E1A-5DC2-A38A-EA29-78A79EA3B458}"/>
          </ac:spMkLst>
        </pc:spChg>
        <pc:spChg chg="add mod">
          <ac:chgData name="Alison Pullin" userId="63580afc-ff21-4607-8bf0-5cfe23d5610e" providerId="ADAL" clId="{9ADF664E-9441-4003-99F1-663F5CFB02B9}" dt="2025-07-31T15:29:04.228" v="8161" actId="1076"/>
          <ac:spMkLst>
            <pc:docMk/>
            <pc:sldMk cId="303741183" sldId="266"/>
            <ac:spMk id="5" creationId="{6C2389F7-6523-3B48-BF85-F5D2C4632BB3}"/>
          </ac:spMkLst>
        </pc:spChg>
        <pc:spChg chg="add mod">
          <ac:chgData name="Alison Pullin" userId="63580afc-ff21-4607-8bf0-5cfe23d5610e" providerId="ADAL" clId="{9ADF664E-9441-4003-99F1-663F5CFB02B9}" dt="2025-08-01T19:48:52.279" v="14702" actId="313"/>
          <ac:spMkLst>
            <pc:docMk/>
            <pc:sldMk cId="303741183" sldId="266"/>
            <ac:spMk id="6" creationId="{7B6184E8-CC18-E9B0-E855-A6EBD6710D3C}"/>
          </ac:spMkLst>
        </pc:spChg>
        <pc:picChg chg="add mod">
          <ac:chgData name="Alison Pullin" userId="63580afc-ff21-4607-8bf0-5cfe23d5610e" providerId="ADAL" clId="{9ADF664E-9441-4003-99F1-663F5CFB02B9}" dt="2025-08-01T18:59:38.687" v="11761" actId="1076"/>
          <ac:picMkLst>
            <pc:docMk/>
            <pc:sldMk cId="303741183" sldId="266"/>
            <ac:picMk id="9" creationId="{1F4D23B6-0830-2595-DA45-5BF0E6CC2661}"/>
          </ac:picMkLst>
        </pc:picChg>
        <pc:picChg chg="add del">
          <ac:chgData name="Alison Pullin" userId="63580afc-ff21-4607-8bf0-5cfe23d5610e" providerId="ADAL" clId="{9ADF664E-9441-4003-99F1-663F5CFB02B9}" dt="2025-08-01T19:34:15.347" v="14357" actId="478"/>
          <ac:picMkLst>
            <pc:docMk/>
            <pc:sldMk cId="303741183" sldId="266"/>
            <ac:picMk id="11" creationId="{1D637801-B93C-B4F8-C32A-B33C9AC67858}"/>
          </ac:picMkLst>
        </pc:picChg>
      </pc:sldChg>
      <pc:sldChg chg="addSp modSp add mod">
        <pc:chgData name="Alison Pullin" userId="63580afc-ff21-4607-8bf0-5cfe23d5610e" providerId="ADAL" clId="{9ADF664E-9441-4003-99F1-663F5CFB02B9}" dt="2025-08-01T18:58:25.844" v="11757" actId="1076"/>
        <pc:sldMkLst>
          <pc:docMk/>
          <pc:sldMk cId="3476623880" sldId="267"/>
        </pc:sldMkLst>
        <pc:spChg chg="mod">
          <ac:chgData name="Alison Pullin" userId="63580afc-ff21-4607-8bf0-5cfe23d5610e" providerId="ADAL" clId="{9ADF664E-9441-4003-99F1-663F5CFB02B9}" dt="2025-07-30T16:14:20.448" v="3555" actId="20577"/>
          <ac:spMkLst>
            <pc:docMk/>
            <pc:sldMk cId="3476623880" sldId="267"/>
            <ac:spMk id="2" creationId="{2E22B58A-C0DB-5F6E-736C-B6910E115814}"/>
          </ac:spMkLst>
        </pc:spChg>
        <pc:spChg chg="add mod">
          <ac:chgData name="Alison Pullin" userId="63580afc-ff21-4607-8bf0-5cfe23d5610e" providerId="ADAL" clId="{9ADF664E-9441-4003-99F1-663F5CFB02B9}" dt="2025-07-31T15:42:42.481" v="9868" actId="113"/>
          <ac:spMkLst>
            <pc:docMk/>
            <pc:sldMk cId="3476623880" sldId="267"/>
            <ac:spMk id="5" creationId="{996D86A8-9BCA-1569-FB67-36E9CD9F1196}"/>
          </ac:spMkLst>
        </pc:spChg>
        <pc:spChg chg="add mod">
          <ac:chgData name="Alison Pullin" userId="63580afc-ff21-4607-8bf0-5cfe23d5610e" providerId="ADAL" clId="{9ADF664E-9441-4003-99F1-663F5CFB02B9}" dt="2025-08-01T18:58:20.453" v="11755" actId="1076"/>
          <ac:spMkLst>
            <pc:docMk/>
            <pc:sldMk cId="3476623880" sldId="267"/>
            <ac:spMk id="6" creationId="{83709582-C20B-FBF6-B2C2-DF6846364C33}"/>
          </ac:spMkLst>
        </pc:spChg>
        <pc:picChg chg="add mod">
          <ac:chgData name="Alison Pullin" userId="63580afc-ff21-4607-8bf0-5cfe23d5610e" providerId="ADAL" clId="{9ADF664E-9441-4003-99F1-663F5CFB02B9}" dt="2025-08-01T18:58:25.844" v="11757" actId="1076"/>
          <ac:picMkLst>
            <pc:docMk/>
            <pc:sldMk cId="3476623880" sldId="267"/>
            <ac:picMk id="9" creationId="{9D4CD0E9-04BA-EAAD-3E3C-FEB1EF2A438C}"/>
          </ac:picMkLst>
        </pc:picChg>
      </pc:sldChg>
      <pc:sldChg chg="addSp modSp add mod">
        <pc:chgData name="Alison Pullin" userId="63580afc-ff21-4607-8bf0-5cfe23d5610e" providerId="ADAL" clId="{9ADF664E-9441-4003-99F1-663F5CFB02B9}" dt="2025-08-01T19:46:02.011" v="14693"/>
        <pc:sldMkLst>
          <pc:docMk/>
          <pc:sldMk cId="1979524042" sldId="268"/>
        </pc:sldMkLst>
        <pc:spChg chg="mod">
          <ac:chgData name="Alison Pullin" userId="63580afc-ff21-4607-8bf0-5cfe23d5610e" providerId="ADAL" clId="{9ADF664E-9441-4003-99F1-663F5CFB02B9}" dt="2025-07-30T16:14:28.032" v="3570" actId="20577"/>
          <ac:spMkLst>
            <pc:docMk/>
            <pc:sldMk cId="1979524042" sldId="268"/>
            <ac:spMk id="2" creationId="{1BCF3B93-205A-0AD1-CF09-1B5A5F6DDE43}"/>
          </ac:spMkLst>
        </pc:spChg>
        <pc:spChg chg="add mod">
          <ac:chgData name="Alison Pullin" userId="63580afc-ff21-4607-8bf0-5cfe23d5610e" providerId="ADAL" clId="{9ADF664E-9441-4003-99F1-663F5CFB02B9}" dt="2025-08-01T19:45:57.187" v="14691"/>
          <ac:spMkLst>
            <pc:docMk/>
            <pc:sldMk cId="1979524042" sldId="268"/>
            <ac:spMk id="5" creationId="{1CDFC9F5-6040-A91B-8890-4B736F80760E}"/>
          </ac:spMkLst>
        </pc:spChg>
        <pc:spChg chg="add mod">
          <ac:chgData name="Alison Pullin" userId="63580afc-ff21-4607-8bf0-5cfe23d5610e" providerId="ADAL" clId="{9ADF664E-9441-4003-99F1-663F5CFB02B9}" dt="2025-08-01T19:46:02.011" v="14693"/>
          <ac:spMkLst>
            <pc:docMk/>
            <pc:sldMk cId="1979524042" sldId="268"/>
            <ac:spMk id="6" creationId="{848BB485-FFA7-89CC-3A02-C55C9396ECC1}"/>
          </ac:spMkLst>
        </pc:spChg>
        <pc:picChg chg="add mod">
          <ac:chgData name="Alison Pullin" userId="63580afc-ff21-4607-8bf0-5cfe23d5610e" providerId="ADAL" clId="{9ADF664E-9441-4003-99F1-663F5CFB02B9}" dt="2025-08-01T18:57:46.886" v="11754" actId="1076"/>
          <ac:picMkLst>
            <pc:docMk/>
            <pc:sldMk cId="1979524042" sldId="268"/>
            <ac:picMk id="9" creationId="{C208BC45-E389-643E-C14B-07BA9737B880}"/>
          </ac:picMkLst>
        </pc:picChg>
      </pc:sldChg>
      <pc:sldChg chg="addSp modSp add mod">
        <pc:chgData name="Alison Pullin" userId="63580afc-ff21-4607-8bf0-5cfe23d5610e" providerId="ADAL" clId="{9ADF664E-9441-4003-99F1-663F5CFB02B9}" dt="2025-08-01T19:44:18.988" v="14689"/>
        <pc:sldMkLst>
          <pc:docMk/>
          <pc:sldMk cId="1786243381" sldId="269"/>
        </pc:sldMkLst>
        <pc:spChg chg="mod">
          <ac:chgData name="Alison Pullin" userId="63580afc-ff21-4607-8bf0-5cfe23d5610e" providerId="ADAL" clId="{9ADF664E-9441-4003-99F1-663F5CFB02B9}" dt="2025-07-30T16:14:39.606" v="3602" actId="20577"/>
          <ac:spMkLst>
            <pc:docMk/>
            <pc:sldMk cId="1786243381" sldId="269"/>
            <ac:spMk id="2" creationId="{B9875431-B6E6-F961-6FF5-6E8D05EF7E27}"/>
          </ac:spMkLst>
        </pc:spChg>
        <pc:spChg chg="add mod">
          <ac:chgData name="Alison Pullin" userId="63580afc-ff21-4607-8bf0-5cfe23d5610e" providerId="ADAL" clId="{9ADF664E-9441-4003-99F1-663F5CFB02B9}" dt="2025-08-01T19:05:58.918" v="12675"/>
          <ac:spMkLst>
            <pc:docMk/>
            <pc:sldMk cId="1786243381" sldId="269"/>
            <ac:spMk id="12" creationId="{73D9EEAD-57B1-5850-7BCB-F960EE910095}"/>
          </ac:spMkLst>
        </pc:spChg>
        <pc:spChg chg="add mod">
          <ac:chgData name="Alison Pullin" userId="63580afc-ff21-4607-8bf0-5cfe23d5610e" providerId="ADAL" clId="{9ADF664E-9441-4003-99F1-663F5CFB02B9}" dt="2025-08-01T19:44:18.988" v="14689"/>
          <ac:spMkLst>
            <pc:docMk/>
            <pc:sldMk cId="1786243381" sldId="269"/>
            <ac:spMk id="13" creationId="{EA7FFF11-A36F-1CE4-43D8-B977F8FF6A2A}"/>
          </ac:spMkLst>
        </pc:spChg>
        <pc:picChg chg="add mod">
          <ac:chgData name="Alison Pullin" userId="63580afc-ff21-4607-8bf0-5cfe23d5610e" providerId="ADAL" clId="{9ADF664E-9441-4003-99F1-663F5CFB02B9}" dt="2025-08-01T19:01:03.082" v="11766" actId="14100"/>
          <ac:picMkLst>
            <pc:docMk/>
            <pc:sldMk cId="1786243381" sldId="269"/>
            <ac:picMk id="6" creationId="{08E7F00C-3522-FA69-8326-2D981722C1D0}"/>
          </ac:picMkLst>
        </pc:picChg>
        <pc:picChg chg="add mod">
          <ac:chgData name="Alison Pullin" userId="63580afc-ff21-4607-8bf0-5cfe23d5610e" providerId="ADAL" clId="{9ADF664E-9441-4003-99F1-663F5CFB02B9}" dt="2025-08-01T19:01:25.226" v="11768" actId="1076"/>
          <ac:picMkLst>
            <pc:docMk/>
            <pc:sldMk cId="1786243381" sldId="269"/>
            <ac:picMk id="9" creationId="{7B9785D6-6096-01C1-A885-A2B9E7B9DA9C}"/>
          </ac:picMkLst>
        </pc:picChg>
        <pc:picChg chg="add mod">
          <ac:chgData name="Alison Pullin" userId="63580afc-ff21-4607-8bf0-5cfe23d5610e" providerId="ADAL" clId="{9ADF664E-9441-4003-99F1-663F5CFB02B9}" dt="2025-08-01T19:02:27.804" v="11771" actId="1076"/>
          <ac:picMkLst>
            <pc:docMk/>
            <pc:sldMk cId="1786243381" sldId="269"/>
            <ac:picMk id="11" creationId="{04AD14EE-F3F5-31F3-1012-2A525812AC54}"/>
          </ac:picMkLst>
        </pc:picChg>
      </pc:sldChg>
      <pc:sldChg chg="addSp delSp modSp add del mod">
        <pc:chgData name="Alison Pullin" userId="63580afc-ff21-4607-8bf0-5cfe23d5610e" providerId="ADAL" clId="{9ADF664E-9441-4003-99F1-663F5CFB02B9}" dt="2025-08-01T19:32:01.600" v="14275" actId="2696"/>
        <pc:sldMkLst>
          <pc:docMk/>
          <pc:sldMk cId="222825045" sldId="270"/>
        </pc:sldMkLst>
        <pc:spChg chg="add del mod">
          <ac:chgData name="Alison Pullin" userId="63580afc-ff21-4607-8bf0-5cfe23d5610e" providerId="ADAL" clId="{9ADF664E-9441-4003-99F1-663F5CFB02B9}" dt="2025-08-01T19:31:51.518" v="14273"/>
          <ac:spMkLst>
            <pc:docMk/>
            <pc:sldMk cId="222825045" sldId="270"/>
            <ac:spMk id="5" creationId="{A53522AA-C24E-8E1B-DAED-452AC0A7B843}"/>
          </ac:spMkLst>
        </pc:spChg>
      </pc:sldChg>
      <pc:sldChg chg="addSp delSp modSp add mod">
        <pc:chgData name="Alison Pullin" userId="63580afc-ff21-4607-8bf0-5cfe23d5610e" providerId="ADAL" clId="{9ADF664E-9441-4003-99F1-663F5CFB02B9}" dt="2025-07-31T15:36:33.941" v="8998"/>
        <pc:sldMkLst>
          <pc:docMk/>
          <pc:sldMk cId="11776248" sldId="271"/>
        </pc:sldMkLst>
        <pc:spChg chg="mod">
          <ac:chgData name="Alison Pullin" userId="63580afc-ff21-4607-8bf0-5cfe23d5610e" providerId="ADAL" clId="{9ADF664E-9441-4003-99F1-663F5CFB02B9}" dt="2025-07-31T15:31:19.173" v="8463" actId="20577"/>
          <ac:spMkLst>
            <pc:docMk/>
            <pc:sldMk cId="11776248" sldId="271"/>
            <ac:spMk id="2" creationId="{5581FEB8-3E6F-FA7D-8DFD-4D81EE49E2A1}"/>
          </ac:spMkLst>
        </pc:spChg>
        <pc:spChg chg="add del mod">
          <ac:chgData name="Alison Pullin" userId="63580afc-ff21-4607-8bf0-5cfe23d5610e" providerId="ADAL" clId="{9ADF664E-9441-4003-99F1-663F5CFB02B9}" dt="2025-07-31T15:36:33.941" v="8998"/>
          <ac:spMkLst>
            <pc:docMk/>
            <pc:sldMk cId="11776248" sldId="271"/>
            <ac:spMk id="10" creationId="{4C4498B9-E259-5153-31E5-9009D920166B}"/>
          </ac:spMkLst>
        </pc:spChg>
        <pc:spChg chg="add mod">
          <ac:chgData name="Alison Pullin" userId="63580afc-ff21-4607-8bf0-5cfe23d5610e" providerId="ADAL" clId="{9ADF664E-9441-4003-99F1-663F5CFB02B9}" dt="2025-07-31T15:35:57.751" v="8993" actId="1076"/>
          <ac:spMkLst>
            <pc:docMk/>
            <pc:sldMk cId="11776248" sldId="271"/>
            <ac:spMk id="11" creationId="{2256D280-3A2D-085F-B261-07A0416F2901}"/>
          </ac:spMkLst>
        </pc:spChg>
        <pc:picChg chg="add mod">
          <ac:chgData name="Alison Pullin" userId="63580afc-ff21-4607-8bf0-5cfe23d5610e" providerId="ADAL" clId="{9ADF664E-9441-4003-99F1-663F5CFB02B9}" dt="2025-07-31T15:34:08.164" v="8616" actId="1076"/>
          <ac:picMkLst>
            <pc:docMk/>
            <pc:sldMk cId="11776248" sldId="271"/>
            <ac:picMk id="6" creationId="{49DFBA1D-8F21-A238-E51F-95A8E3F03FEA}"/>
          </ac:picMkLst>
        </pc:picChg>
        <pc:picChg chg="add mod">
          <ac:chgData name="Alison Pullin" userId="63580afc-ff21-4607-8bf0-5cfe23d5610e" providerId="ADAL" clId="{9ADF664E-9441-4003-99F1-663F5CFB02B9}" dt="2025-07-31T15:34:39.895" v="8619" actId="14100"/>
          <ac:picMkLst>
            <pc:docMk/>
            <pc:sldMk cId="11776248" sldId="271"/>
            <ac:picMk id="9" creationId="{97797DC3-A3FB-D3EC-4A52-99AEE4C7A97F}"/>
          </ac:picMkLst>
        </pc:picChg>
        <pc:picChg chg="add mod">
          <ac:chgData name="Alison Pullin" userId="63580afc-ff21-4607-8bf0-5cfe23d5610e" providerId="ADAL" clId="{9ADF664E-9441-4003-99F1-663F5CFB02B9}" dt="2025-07-31T15:36:32.016" v="8996" actId="14100"/>
          <ac:picMkLst>
            <pc:docMk/>
            <pc:sldMk cId="11776248" sldId="271"/>
            <ac:picMk id="13" creationId="{43C19CC7-97FA-32C1-4475-5E3E7CDE580F}"/>
          </ac:picMkLst>
        </pc:picChg>
      </pc:sldChg>
      <pc:sldChg chg="new del">
        <pc:chgData name="Alison Pullin" userId="63580afc-ff21-4607-8bf0-5cfe23d5610e" providerId="ADAL" clId="{9ADF664E-9441-4003-99F1-663F5CFB02B9}" dt="2025-07-31T15:31:01.682" v="8423" actId="47"/>
        <pc:sldMkLst>
          <pc:docMk/>
          <pc:sldMk cId="3174876865" sldId="271"/>
        </pc:sldMkLst>
      </pc:sldChg>
      <pc:sldChg chg="new del">
        <pc:chgData name="Alison Pullin" userId="63580afc-ff21-4607-8bf0-5cfe23d5610e" providerId="ADAL" clId="{9ADF664E-9441-4003-99F1-663F5CFB02B9}" dt="2025-08-01T19:06:07.898" v="12677" actId="47"/>
        <pc:sldMkLst>
          <pc:docMk/>
          <pc:sldMk cId="395015647" sldId="272"/>
        </pc:sldMkLst>
      </pc:sldChg>
      <pc:sldChg chg="addSp delSp modSp add mod">
        <pc:chgData name="Alison Pullin" userId="63580afc-ff21-4607-8bf0-5cfe23d5610e" providerId="ADAL" clId="{9ADF664E-9441-4003-99F1-663F5CFB02B9}" dt="2025-08-01T19:48:54.248" v="14703" actId="313"/>
        <pc:sldMkLst>
          <pc:docMk/>
          <pc:sldMk cId="1270923921" sldId="272"/>
        </pc:sldMkLst>
        <pc:spChg chg="mod">
          <ac:chgData name="Alison Pullin" userId="63580afc-ff21-4607-8bf0-5cfe23d5610e" providerId="ADAL" clId="{9ADF664E-9441-4003-99F1-663F5CFB02B9}" dt="2025-08-01T19:06:34.467" v="12749" actId="20577"/>
          <ac:spMkLst>
            <pc:docMk/>
            <pc:sldMk cId="1270923921" sldId="272"/>
            <ac:spMk id="2" creationId="{36640E08-22C3-002D-4746-F40D519B69E9}"/>
          </ac:spMkLst>
        </pc:spChg>
        <pc:spChg chg="add mod">
          <ac:chgData name="Alison Pullin" userId="63580afc-ff21-4607-8bf0-5cfe23d5610e" providerId="ADAL" clId="{9ADF664E-9441-4003-99F1-663F5CFB02B9}" dt="2025-08-01T19:48:54.248" v="14703" actId="313"/>
          <ac:spMkLst>
            <pc:docMk/>
            <pc:sldMk cId="1270923921" sldId="272"/>
            <ac:spMk id="5" creationId="{A2C79CC0-5216-BBC0-2E62-791DCE928729}"/>
          </ac:spMkLst>
        </pc:spChg>
        <pc:spChg chg="mod">
          <ac:chgData name="Alison Pullin" userId="63580afc-ff21-4607-8bf0-5cfe23d5610e" providerId="ADAL" clId="{9ADF664E-9441-4003-99F1-663F5CFB02B9}" dt="2025-08-01T19:12:00.845" v="13526" actId="20577"/>
          <ac:spMkLst>
            <pc:docMk/>
            <pc:sldMk cId="1270923921" sldId="272"/>
            <ac:spMk id="12" creationId="{DE5EBDC8-570A-4925-B183-118AB7225000}"/>
          </ac:spMkLst>
        </pc:spChg>
        <pc:picChg chg="del">
          <ac:chgData name="Alison Pullin" userId="63580afc-ff21-4607-8bf0-5cfe23d5610e" providerId="ADAL" clId="{9ADF664E-9441-4003-99F1-663F5CFB02B9}" dt="2025-08-01T19:06:36.008" v="12750" actId="478"/>
          <ac:picMkLst>
            <pc:docMk/>
            <pc:sldMk cId="1270923921" sldId="272"/>
            <ac:picMk id="6" creationId="{D5B953B7-3EEE-1F90-AC2E-9C472EE10B92}"/>
          </ac:picMkLst>
        </pc:picChg>
        <pc:picChg chg="del">
          <ac:chgData name="Alison Pullin" userId="63580afc-ff21-4607-8bf0-5cfe23d5610e" providerId="ADAL" clId="{9ADF664E-9441-4003-99F1-663F5CFB02B9}" dt="2025-08-01T19:06:37.474" v="12751" actId="478"/>
          <ac:picMkLst>
            <pc:docMk/>
            <pc:sldMk cId="1270923921" sldId="272"/>
            <ac:picMk id="9" creationId="{1753586E-8164-9EEA-F1C4-43A8FA10FF9B}"/>
          </ac:picMkLst>
        </pc:picChg>
        <pc:picChg chg="add mod">
          <ac:chgData name="Alison Pullin" userId="63580afc-ff21-4607-8bf0-5cfe23d5610e" providerId="ADAL" clId="{9ADF664E-9441-4003-99F1-663F5CFB02B9}" dt="2025-08-01T19:17:58.760" v="14267" actId="1076"/>
          <ac:picMkLst>
            <pc:docMk/>
            <pc:sldMk cId="1270923921" sldId="272"/>
            <ac:picMk id="10" creationId="{1A312908-EDB1-772B-9CAF-8BF200C48FC8}"/>
          </ac:picMkLst>
        </pc:picChg>
        <pc:picChg chg="del">
          <ac:chgData name="Alison Pullin" userId="63580afc-ff21-4607-8bf0-5cfe23d5610e" providerId="ADAL" clId="{9ADF664E-9441-4003-99F1-663F5CFB02B9}" dt="2025-08-01T19:06:39.186" v="12752" actId="478"/>
          <ac:picMkLst>
            <pc:docMk/>
            <pc:sldMk cId="1270923921" sldId="272"/>
            <ac:picMk id="11" creationId="{E5535784-C373-846B-D8CB-37F0A9026955}"/>
          </ac:picMkLst>
        </pc:picChg>
        <pc:picChg chg="add mod">
          <ac:chgData name="Alison Pullin" userId="63580afc-ff21-4607-8bf0-5cfe23d5610e" providerId="ADAL" clId="{9ADF664E-9441-4003-99F1-663F5CFB02B9}" dt="2025-08-01T19:19:03.500" v="14270" actId="14100"/>
          <ac:picMkLst>
            <pc:docMk/>
            <pc:sldMk cId="1270923921" sldId="272"/>
            <ac:picMk id="14" creationId="{50325DFC-2806-16E4-5DF6-4C4A24B4E857}"/>
          </ac:picMkLst>
        </pc:picChg>
        <pc:picChg chg="add del">
          <ac:chgData name="Alison Pullin" userId="63580afc-ff21-4607-8bf0-5cfe23d5610e" providerId="ADAL" clId="{9ADF664E-9441-4003-99F1-663F5CFB02B9}" dt="2025-08-01T19:32:41.228" v="14279" actId="478"/>
          <ac:picMkLst>
            <pc:docMk/>
            <pc:sldMk cId="1270923921" sldId="272"/>
            <ac:picMk id="16" creationId="{9200A672-ED51-6C0D-1CF6-B0FE42F1CE12}"/>
          </ac:picMkLst>
        </pc:picChg>
      </pc:sldChg>
      <pc:sldChg chg="new del">
        <pc:chgData name="Alison Pullin" userId="63580afc-ff21-4607-8bf0-5cfe23d5610e" providerId="ADAL" clId="{9ADF664E-9441-4003-99F1-663F5CFB02B9}" dt="2025-08-01T19:06:16.168" v="12679" actId="47"/>
        <pc:sldMkLst>
          <pc:docMk/>
          <pc:sldMk cId="3186435283" sldId="272"/>
        </pc:sldMkLst>
      </pc:sldChg>
      <pc:sldChg chg="addSp delSp modSp add mod">
        <pc:chgData name="Alison Pullin" userId="63580afc-ff21-4607-8bf0-5cfe23d5610e" providerId="ADAL" clId="{9ADF664E-9441-4003-99F1-663F5CFB02B9}" dt="2025-08-01T19:43:16.200" v="14471"/>
        <pc:sldMkLst>
          <pc:docMk/>
          <pc:sldMk cId="1522838852" sldId="273"/>
        </pc:sldMkLst>
        <pc:spChg chg="mod">
          <ac:chgData name="Alison Pullin" userId="63580afc-ff21-4607-8bf0-5cfe23d5610e" providerId="ADAL" clId="{9ADF664E-9441-4003-99F1-663F5CFB02B9}" dt="2025-08-01T19:39:15.999" v="14450" actId="20577"/>
          <ac:spMkLst>
            <pc:docMk/>
            <pc:sldMk cId="1522838852" sldId="273"/>
            <ac:spMk id="2" creationId="{31A04F41-AFC6-E4BB-219B-201DD1268FF6}"/>
          </ac:spMkLst>
        </pc:spChg>
        <pc:spChg chg="mod">
          <ac:chgData name="Alison Pullin" userId="63580afc-ff21-4607-8bf0-5cfe23d5610e" providerId="ADAL" clId="{9ADF664E-9441-4003-99F1-663F5CFB02B9}" dt="2025-08-01T19:32:55.469" v="14283" actId="20577"/>
          <ac:spMkLst>
            <pc:docMk/>
            <pc:sldMk cId="1522838852" sldId="273"/>
            <ac:spMk id="5" creationId="{11D0FFF5-E550-0D9A-1629-02BC36EC9D93}"/>
          </ac:spMkLst>
        </pc:spChg>
        <pc:spChg chg="del mod">
          <ac:chgData name="Alison Pullin" userId="63580afc-ff21-4607-8bf0-5cfe23d5610e" providerId="ADAL" clId="{9ADF664E-9441-4003-99F1-663F5CFB02B9}" dt="2025-08-01T19:33:06.610" v="14287" actId="478"/>
          <ac:spMkLst>
            <pc:docMk/>
            <pc:sldMk cId="1522838852" sldId="273"/>
            <ac:spMk id="6" creationId="{5B91484B-0897-BB12-1945-8262FC7343C8}"/>
          </ac:spMkLst>
        </pc:spChg>
        <pc:spChg chg="add del mod">
          <ac:chgData name="Alison Pullin" userId="63580afc-ff21-4607-8bf0-5cfe23d5610e" providerId="ADAL" clId="{9ADF664E-9441-4003-99F1-663F5CFB02B9}" dt="2025-08-01T19:43:16.200" v="14471"/>
          <ac:spMkLst>
            <pc:docMk/>
            <pc:sldMk cId="1522838852" sldId="273"/>
            <ac:spMk id="8" creationId="{41528188-C85E-8912-D120-6DDBFB53C41D}"/>
          </ac:spMkLst>
        </pc:spChg>
        <pc:picChg chg="del">
          <ac:chgData name="Alison Pullin" userId="63580afc-ff21-4607-8bf0-5cfe23d5610e" providerId="ADAL" clId="{9ADF664E-9441-4003-99F1-663F5CFB02B9}" dt="2025-08-01T19:32:58.828" v="14284" actId="478"/>
          <ac:picMkLst>
            <pc:docMk/>
            <pc:sldMk cId="1522838852" sldId="273"/>
            <ac:picMk id="9" creationId="{9F682235-A4F7-1437-D97B-35B3538E4DB8}"/>
          </ac:picMkLst>
        </pc:picChg>
        <pc:picChg chg="add mod">
          <ac:chgData name="Alison Pullin" userId="63580afc-ff21-4607-8bf0-5cfe23d5610e" providerId="ADAL" clId="{9ADF664E-9441-4003-99F1-663F5CFB02B9}" dt="2025-08-01T19:39:51.432" v="14453" actId="1076"/>
          <ac:picMkLst>
            <pc:docMk/>
            <pc:sldMk cId="1522838852" sldId="273"/>
            <ac:picMk id="11" creationId="{54332E65-ADA7-5032-2DA9-1BA19B70CAF7}"/>
          </ac:picMkLst>
        </pc:picChg>
        <pc:picChg chg="add mod">
          <ac:chgData name="Alison Pullin" userId="63580afc-ff21-4607-8bf0-5cfe23d5610e" providerId="ADAL" clId="{9ADF664E-9441-4003-99F1-663F5CFB02B9}" dt="2025-08-01T19:40:09.162" v="14455" actId="1076"/>
          <ac:picMkLst>
            <pc:docMk/>
            <pc:sldMk cId="1522838852" sldId="273"/>
            <ac:picMk id="13" creationId="{498D8E98-23C5-F54E-8A1D-3B25CDD7877D}"/>
          </ac:picMkLst>
        </pc:picChg>
        <pc:picChg chg="add mod">
          <ac:chgData name="Alison Pullin" userId="63580afc-ff21-4607-8bf0-5cfe23d5610e" providerId="ADAL" clId="{9ADF664E-9441-4003-99F1-663F5CFB02B9}" dt="2025-08-01T19:40:32.585" v="14457" actId="1076"/>
          <ac:picMkLst>
            <pc:docMk/>
            <pc:sldMk cId="1522838852" sldId="273"/>
            <ac:picMk id="15" creationId="{BF4FFC05-B010-4BE8-4B5D-BB93C6B14BE7}"/>
          </ac:picMkLst>
        </pc:picChg>
        <pc:picChg chg="add mod">
          <ac:chgData name="Alison Pullin" userId="63580afc-ff21-4607-8bf0-5cfe23d5610e" providerId="ADAL" clId="{9ADF664E-9441-4003-99F1-663F5CFB02B9}" dt="2025-08-01T19:40:59.022" v="14459" actId="1076"/>
          <ac:picMkLst>
            <pc:docMk/>
            <pc:sldMk cId="1522838852" sldId="273"/>
            <ac:picMk id="17" creationId="{5899BE31-756B-5DB2-0D98-0843E72C4B92}"/>
          </ac:picMkLst>
        </pc:picChg>
        <pc:picChg chg="add mod">
          <ac:chgData name="Alison Pullin" userId="63580afc-ff21-4607-8bf0-5cfe23d5610e" providerId="ADAL" clId="{9ADF664E-9441-4003-99F1-663F5CFB02B9}" dt="2025-08-01T19:41:20.325" v="14461" actId="1076"/>
          <ac:picMkLst>
            <pc:docMk/>
            <pc:sldMk cId="1522838852" sldId="273"/>
            <ac:picMk id="19" creationId="{F48A72FE-8ED8-75FC-A0ED-C98990C7D831}"/>
          </ac:picMkLst>
        </pc:picChg>
        <pc:picChg chg="add mod">
          <ac:chgData name="Alison Pullin" userId="63580afc-ff21-4607-8bf0-5cfe23d5610e" providerId="ADAL" clId="{9ADF664E-9441-4003-99F1-663F5CFB02B9}" dt="2025-08-01T19:41:42.428" v="14463" actId="1076"/>
          <ac:picMkLst>
            <pc:docMk/>
            <pc:sldMk cId="1522838852" sldId="273"/>
            <ac:picMk id="21" creationId="{EB2E1093-6EB0-75ED-643B-E6E074EBEDFA}"/>
          </ac:picMkLst>
        </pc:picChg>
        <pc:picChg chg="add mod">
          <ac:chgData name="Alison Pullin" userId="63580afc-ff21-4607-8bf0-5cfe23d5610e" providerId="ADAL" clId="{9ADF664E-9441-4003-99F1-663F5CFB02B9}" dt="2025-08-01T19:42:03.023" v="14465" actId="1076"/>
          <ac:picMkLst>
            <pc:docMk/>
            <pc:sldMk cId="1522838852" sldId="273"/>
            <ac:picMk id="23" creationId="{68BCACDC-C574-6F67-0793-EC8F0B73E4F7}"/>
          </ac:picMkLst>
        </pc:picChg>
        <pc:picChg chg="add mod">
          <ac:chgData name="Alison Pullin" userId="63580afc-ff21-4607-8bf0-5cfe23d5610e" providerId="ADAL" clId="{9ADF664E-9441-4003-99F1-663F5CFB02B9}" dt="2025-08-01T19:42:25.308" v="14467" actId="1076"/>
          <ac:picMkLst>
            <pc:docMk/>
            <pc:sldMk cId="1522838852" sldId="273"/>
            <ac:picMk id="25" creationId="{BE9FDC9D-427C-AFC5-4184-55A928C534F1}"/>
          </ac:picMkLst>
        </pc:picChg>
        <pc:picChg chg="add mod">
          <ac:chgData name="Alison Pullin" userId="63580afc-ff21-4607-8bf0-5cfe23d5610e" providerId="ADAL" clId="{9ADF664E-9441-4003-99F1-663F5CFB02B9}" dt="2025-08-01T19:43:14.684" v="14469" actId="1076"/>
          <ac:picMkLst>
            <pc:docMk/>
            <pc:sldMk cId="1522838852" sldId="273"/>
            <ac:picMk id="27" creationId="{684533DD-0A52-004A-37AB-62D9BBC383FA}"/>
          </ac:picMkLst>
        </pc:picChg>
      </pc:sldChg>
      <pc:sldChg chg="new del">
        <pc:chgData name="Alison Pullin" userId="63580afc-ff21-4607-8bf0-5cfe23d5610e" providerId="ADAL" clId="{9ADF664E-9441-4003-99F1-663F5CFB02B9}" dt="2025-08-01T19:32:48.903" v="14281" actId="47"/>
        <pc:sldMkLst>
          <pc:docMk/>
          <pc:sldMk cId="4039843069" sldId="273"/>
        </pc:sldMkLst>
      </pc:sldChg>
      <pc:sldChg chg="new del">
        <pc:chgData name="Alison Pullin" userId="63580afc-ff21-4607-8bf0-5cfe23d5610e" providerId="ADAL" clId="{9ADF664E-9441-4003-99F1-663F5CFB02B9}" dt="2025-08-01T19:32:35.420" v="14277" actId="47"/>
        <pc:sldMkLst>
          <pc:docMk/>
          <pc:sldMk cId="4101623658" sldId="273"/>
        </pc:sldMkLst>
      </pc:sldChg>
      <pc:sldChg chg="addSp delSp modSp add mod">
        <pc:chgData name="Alison Pullin" userId="63580afc-ff21-4607-8bf0-5cfe23d5610e" providerId="ADAL" clId="{9ADF664E-9441-4003-99F1-663F5CFB02B9}" dt="2025-08-01T19:39:07.365" v="14446" actId="1076"/>
        <pc:sldMkLst>
          <pc:docMk/>
          <pc:sldMk cId="291910735" sldId="274"/>
        </pc:sldMkLst>
        <pc:spChg chg="mod">
          <ac:chgData name="Alison Pullin" userId="63580afc-ff21-4607-8bf0-5cfe23d5610e" providerId="ADAL" clId="{9ADF664E-9441-4003-99F1-663F5CFB02B9}" dt="2025-08-01T19:34:42.637" v="14403" actId="20577"/>
          <ac:spMkLst>
            <pc:docMk/>
            <pc:sldMk cId="291910735" sldId="274"/>
            <ac:spMk id="2" creationId="{9524282B-40F1-CFC0-9BA6-8740B0230EB7}"/>
          </ac:spMkLst>
        </pc:spChg>
        <pc:spChg chg="del">
          <ac:chgData name="Alison Pullin" userId="63580afc-ff21-4607-8bf0-5cfe23d5610e" providerId="ADAL" clId="{9ADF664E-9441-4003-99F1-663F5CFB02B9}" dt="2025-08-01T19:34:31.695" v="14359" actId="478"/>
          <ac:spMkLst>
            <pc:docMk/>
            <pc:sldMk cId="291910735" sldId="274"/>
            <ac:spMk id="3" creationId="{21E4E580-6E20-9616-B1F4-61E0F368D41C}"/>
          </ac:spMkLst>
        </pc:spChg>
        <pc:spChg chg="add del mod">
          <ac:chgData name="Alison Pullin" userId="63580afc-ff21-4607-8bf0-5cfe23d5610e" providerId="ADAL" clId="{9ADF664E-9441-4003-99F1-663F5CFB02B9}" dt="2025-08-01T19:35:11.749" v="14413" actId="478"/>
          <ac:spMkLst>
            <pc:docMk/>
            <pc:sldMk cId="291910735" sldId="274"/>
            <ac:spMk id="8" creationId="{49D8173B-65D0-D7CB-0BBE-78DBB35AE896}"/>
          </ac:spMkLst>
        </pc:spChg>
        <pc:spChg chg="del mod">
          <ac:chgData name="Alison Pullin" userId="63580afc-ff21-4607-8bf0-5cfe23d5610e" providerId="ADAL" clId="{9ADF664E-9441-4003-99F1-663F5CFB02B9}" dt="2025-08-01T19:38:20.715" v="14438"/>
          <ac:spMkLst>
            <pc:docMk/>
            <pc:sldMk cId="291910735" sldId="274"/>
            <ac:spMk id="11" creationId="{FB959BD8-000A-20FF-B7B8-ADF9A092744F}"/>
          </ac:spMkLst>
        </pc:spChg>
        <pc:spChg chg="add mod">
          <ac:chgData name="Alison Pullin" userId="63580afc-ff21-4607-8bf0-5cfe23d5610e" providerId="ADAL" clId="{9ADF664E-9441-4003-99F1-663F5CFB02B9}" dt="2025-08-01T19:37:44.712" v="14434" actId="1076"/>
          <ac:spMkLst>
            <pc:docMk/>
            <pc:sldMk cId="291910735" sldId="274"/>
            <ac:spMk id="16" creationId="{9D29AC92-2746-DB2D-D430-1763A0C01DED}"/>
          </ac:spMkLst>
        </pc:spChg>
        <pc:picChg chg="add del">
          <ac:chgData name="Alison Pullin" userId="63580afc-ff21-4607-8bf0-5cfe23d5610e" providerId="ADAL" clId="{9ADF664E-9441-4003-99F1-663F5CFB02B9}" dt="2025-08-01T19:35:04.631" v="14411" actId="478"/>
          <ac:picMkLst>
            <pc:docMk/>
            <pc:sldMk cId="291910735" sldId="274"/>
            <ac:picMk id="4" creationId="{9AD0B1FF-7D5B-C8B5-CAB2-01DB6C794687}"/>
          </ac:picMkLst>
        </pc:picChg>
        <pc:picChg chg="del">
          <ac:chgData name="Alison Pullin" userId="63580afc-ff21-4607-8bf0-5cfe23d5610e" providerId="ADAL" clId="{9ADF664E-9441-4003-99F1-663F5CFB02B9}" dt="2025-08-01T19:34:46.857" v="14405" actId="478"/>
          <ac:picMkLst>
            <pc:docMk/>
            <pc:sldMk cId="291910735" sldId="274"/>
            <ac:picMk id="6" creationId="{F8B32F7E-C1E2-7AE3-A7E5-077096ED01C0}"/>
          </ac:picMkLst>
        </pc:picChg>
        <pc:picChg chg="add del">
          <ac:chgData name="Alison Pullin" userId="63580afc-ff21-4607-8bf0-5cfe23d5610e" providerId="ADAL" clId="{9ADF664E-9441-4003-99F1-663F5CFB02B9}" dt="2025-08-01T19:35:07.712" v="14412" actId="478"/>
          <ac:picMkLst>
            <pc:docMk/>
            <pc:sldMk cId="291910735" sldId="274"/>
            <ac:picMk id="9" creationId="{86F737BA-33AD-2A0C-8112-FB997AAB4445}"/>
          </ac:picMkLst>
        </pc:picChg>
        <pc:picChg chg="add mod">
          <ac:chgData name="Alison Pullin" userId="63580afc-ff21-4607-8bf0-5cfe23d5610e" providerId="ADAL" clId="{9ADF664E-9441-4003-99F1-663F5CFB02B9}" dt="2025-08-01T19:38:27.572" v="14440" actId="1076"/>
          <ac:picMkLst>
            <pc:docMk/>
            <pc:sldMk cId="291910735" sldId="274"/>
            <ac:picMk id="12" creationId="{DC8B7438-3C42-13BB-A1A5-AD1212A52CC3}"/>
          </ac:picMkLst>
        </pc:picChg>
        <pc:picChg chg="del">
          <ac:chgData name="Alison Pullin" userId="63580afc-ff21-4607-8bf0-5cfe23d5610e" providerId="ADAL" clId="{9ADF664E-9441-4003-99F1-663F5CFB02B9}" dt="2025-08-01T19:34:44.135" v="14404" actId="478"/>
          <ac:picMkLst>
            <pc:docMk/>
            <pc:sldMk cId="291910735" sldId="274"/>
            <ac:picMk id="13" creationId="{B34779C6-9D34-311D-289E-19DE49D19A0D}"/>
          </ac:picMkLst>
        </pc:picChg>
        <pc:picChg chg="add mod">
          <ac:chgData name="Alison Pullin" userId="63580afc-ff21-4607-8bf0-5cfe23d5610e" providerId="ADAL" clId="{9ADF664E-9441-4003-99F1-663F5CFB02B9}" dt="2025-08-01T19:38:24.391" v="14439" actId="14100"/>
          <ac:picMkLst>
            <pc:docMk/>
            <pc:sldMk cId="291910735" sldId="274"/>
            <ac:picMk id="15" creationId="{71110196-C7DC-27F0-A8A9-64D3A8A70713}"/>
          </ac:picMkLst>
        </pc:picChg>
        <pc:picChg chg="add mod">
          <ac:chgData name="Alison Pullin" userId="63580afc-ff21-4607-8bf0-5cfe23d5610e" providerId="ADAL" clId="{9ADF664E-9441-4003-99F1-663F5CFB02B9}" dt="2025-08-01T19:39:05.160" v="14445" actId="1076"/>
          <ac:picMkLst>
            <pc:docMk/>
            <pc:sldMk cId="291910735" sldId="274"/>
            <ac:picMk id="18" creationId="{2A1D26E5-C10C-D918-B101-260FBAC2DA20}"/>
          </ac:picMkLst>
        </pc:picChg>
        <pc:picChg chg="add mod">
          <ac:chgData name="Alison Pullin" userId="63580afc-ff21-4607-8bf0-5cfe23d5610e" providerId="ADAL" clId="{9ADF664E-9441-4003-99F1-663F5CFB02B9}" dt="2025-08-01T19:39:07.365" v="14446" actId="1076"/>
          <ac:picMkLst>
            <pc:docMk/>
            <pc:sldMk cId="291910735" sldId="274"/>
            <ac:picMk id="20" creationId="{2A5B49C3-3AA6-77B2-75EF-E9F251A3A9DF}"/>
          </ac:picMkLst>
        </pc:picChg>
      </pc:sldChg>
      <pc:sldChg chg="new del">
        <pc:chgData name="Alison Pullin" userId="63580afc-ff21-4607-8bf0-5cfe23d5610e" providerId="ADAL" clId="{9ADF664E-9441-4003-99F1-663F5CFB02B9}" dt="2025-08-01T19:34:10.128" v="14355" actId="47"/>
        <pc:sldMkLst>
          <pc:docMk/>
          <pc:sldMk cId="2420822994" sldId="274"/>
        </pc:sldMkLst>
      </pc:sldChg>
      <pc:sldChg chg="add del">
        <pc:chgData name="Alison Pullin" userId="63580afc-ff21-4607-8bf0-5cfe23d5610e" providerId="ADAL" clId="{9ADF664E-9441-4003-99F1-663F5CFB02B9}" dt="2025-08-01T19:48:02.606" v="14697" actId="47"/>
        <pc:sldMkLst>
          <pc:docMk/>
          <pc:sldMk cId="1625175349" sldId="275"/>
        </pc:sldMkLst>
      </pc:sldChg>
      <pc:sldChg chg="new del">
        <pc:chgData name="Alison Pullin" userId="63580afc-ff21-4607-8bf0-5cfe23d5610e" providerId="ADAL" clId="{9ADF664E-9441-4003-99F1-663F5CFB02B9}" dt="2025-08-01T19:47:52.565" v="14695" actId="47"/>
        <pc:sldMkLst>
          <pc:docMk/>
          <pc:sldMk cId="3024495987" sldId="275"/>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45610A-17B4-4656-93CF-E1D9982860F7}"/>
              </a:ext>
            </a:extLst>
          </p:cNvPr>
          <p:cNvSpPr>
            <a:spLocks noGrp="1"/>
          </p:cNvSpPr>
          <p:nvPr>
            <p:ph type="ctrTitle"/>
          </p:nvPr>
        </p:nvSpPr>
        <p:spPr>
          <a:xfrm>
            <a:off x="640080" y="1371599"/>
            <a:ext cx="6675120" cy="2951825"/>
          </a:xfrm>
        </p:spPr>
        <p:txBody>
          <a:bodyPr anchor="t">
            <a:normAutofit/>
          </a:bodyPr>
          <a:lstStyle>
            <a:lvl1pPr algn="l">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A451C80B-DFD6-415B-BA5B-E56E510CD12B}"/>
              </a:ext>
            </a:extLst>
          </p:cNvPr>
          <p:cNvSpPr>
            <a:spLocks noGrp="1"/>
          </p:cNvSpPr>
          <p:nvPr>
            <p:ph type="subTitle" idx="1"/>
          </p:nvPr>
        </p:nvSpPr>
        <p:spPr>
          <a:xfrm>
            <a:off x="640080" y="4584879"/>
            <a:ext cx="6675120" cy="1287887"/>
          </a:xfrm>
        </p:spPr>
        <p:txBody>
          <a:bodyPr anchor="b">
            <a:normAutofit/>
          </a:bodyPr>
          <a:lstStyle>
            <a:lvl1pPr marL="0" indent="0" algn="l">
              <a:lnSpc>
                <a:spcPct val="130000"/>
              </a:lnSpc>
              <a:buNone/>
              <a:defRPr sz="1800" b="1"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67A2065B-06FF-4991-9F8A-4BE25457B479}"/>
              </a:ext>
            </a:extLst>
          </p:cNvPr>
          <p:cNvSpPr>
            <a:spLocks noGrp="1"/>
          </p:cNvSpPr>
          <p:nvPr>
            <p:ph type="dt" sz="half" idx="10"/>
          </p:nvPr>
        </p:nvSpPr>
        <p:spPr/>
        <p:txBody>
          <a:bodyPr/>
          <a:lstStyle/>
          <a:p>
            <a:fld id="{6444479B-705B-4489-957E-7E8A228BDFA0}" type="datetime1">
              <a:rPr lang="en-US" smtClean="0"/>
              <a:t>7/31/2025</a:t>
            </a:fld>
            <a:endParaRPr lang="en-US" dirty="0"/>
          </a:p>
        </p:txBody>
      </p:sp>
      <p:sp>
        <p:nvSpPr>
          <p:cNvPr id="5" name="Footer Placeholder 4">
            <a:extLst>
              <a:ext uri="{FF2B5EF4-FFF2-40B4-BE49-F238E27FC236}">
                <a16:creationId xmlns:a16="http://schemas.microsoft.com/office/drawing/2014/main" id="{B20DF2FA-C604-45D8-A633-11D3742EC14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2EE5DA9-2D04-4850-AB9F-BD353816504A}"/>
              </a:ext>
            </a:extLst>
          </p:cNvPr>
          <p:cNvSpPr>
            <a:spLocks noGrp="1"/>
          </p:cNvSpPr>
          <p:nvPr>
            <p:ph type="sldNum" sz="quarter" idx="12"/>
          </p:nvPr>
        </p:nvSpPr>
        <p:spPr/>
        <p:txBody>
          <a:bodyPr/>
          <a:lstStyle/>
          <a:p>
            <a:fld id="{70C12960-6E85-460F-B6E3-5B82CB31AF3D}" type="slidenum">
              <a:rPr lang="en-US" smtClean="0"/>
              <a:t>‹#›</a:t>
            </a:fld>
            <a:endParaRPr lang="en-US" dirty="0"/>
          </a:p>
        </p:txBody>
      </p:sp>
    </p:spTree>
    <p:extLst>
      <p:ext uri="{BB962C8B-B14F-4D97-AF65-F5344CB8AC3E}">
        <p14:creationId xmlns:p14="http://schemas.microsoft.com/office/powerpoint/2010/main" val="28233602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08B246-6A68-46BE-9DBD-614FA8CF4E26}"/>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3E47706-8D18-4093-A7C1-F30D7543CED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EC7C8FC-AAEA-4AB6-9DB5-2503F58F0E69}"/>
              </a:ext>
            </a:extLst>
          </p:cNvPr>
          <p:cNvSpPr>
            <a:spLocks noGrp="1"/>
          </p:cNvSpPr>
          <p:nvPr>
            <p:ph type="dt" sz="half" idx="10"/>
          </p:nvPr>
        </p:nvSpPr>
        <p:spPr/>
        <p:txBody>
          <a:bodyPr/>
          <a:lstStyle/>
          <a:p>
            <a:fld id="{9F89F774-3FA6-43B8-9241-99959C8FD463}" type="datetime1">
              <a:rPr lang="en-US" smtClean="0"/>
              <a:t>7/31/2025</a:t>
            </a:fld>
            <a:endParaRPr lang="en-US" dirty="0"/>
          </a:p>
        </p:txBody>
      </p:sp>
      <p:sp>
        <p:nvSpPr>
          <p:cNvPr id="5" name="Footer Placeholder 4">
            <a:extLst>
              <a:ext uri="{FF2B5EF4-FFF2-40B4-BE49-F238E27FC236}">
                <a16:creationId xmlns:a16="http://schemas.microsoft.com/office/drawing/2014/main" id="{E8B1616B-3F08-4869-A522-773C38940F6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E030CE6-9124-4B3A-A912-AE16B5C34003}"/>
              </a:ext>
            </a:extLst>
          </p:cNvPr>
          <p:cNvSpPr>
            <a:spLocks noGrp="1"/>
          </p:cNvSpPr>
          <p:nvPr>
            <p:ph type="sldNum" sz="quarter" idx="12"/>
          </p:nvPr>
        </p:nvSpPr>
        <p:spPr/>
        <p:txBody>
          <a:bodyPr/>
          <a:lstStyle/>
          <a:p>
            <a:fld id="{70C12960-6E85-460F-B6E3-5B82CB31AF3D}" type="slidenum">
              <a:rPr lang="en-US" smtClean="0"/>
              <a:t>‹#›</a:t>
            </a:fld>
            <a:endParaRPr lang="en-US" dirty="0"/>
          </a:p>
        </p:txBody>
      </p:sp>
    </p:spTree>
    <p:extLst>
      <p:ext uri="{BB962C8B-B14F-4D97-AF65-F5344CB8AC3E}">
        <p14:creationId xmlns:p14="http://schemas.microsoft.com/office/powerpoint/2010/main" val="28063463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1BB59B6-79B9-97F5-AC3B-DF65899D39D8}"/>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6C78885-57B2-4930-BD7D-CBF916EDF1C6}"/>
              </a:ext>
            </a:extLst>
          </p:cNvPr>
          <p:cNvSpPr>
            <a:spLocks noGrp="1"/>
          </p:cNvSpPr>
          <p:nvPr>
            <p:ph type="title"/>
          </p:nvPr>
        </p:nvSpPr>
        <p:spPr>
          <a:xfrm>
            <a:off x="640080" y="1291366"/>
            <a:ext cx="9214884" cy="3159974"/>
          </a:xfrm>
        </p:spPr>
        <p:txBody>
          <a:bodyPr anchor="b">
            <a:normAutofit/>
          </a:bodyPr>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9BE495E4-2F8B-4CC7-88AC-A312067E60D2}"/>
              </a:ext>
            </a:extLst>
          </p:cNvPr>
          <p:cNvSpPr>
            <a:spLocks noGrp="1"/>
          </p:cNvSpPr>
          <p:nvPr>
            <p:ph type="body" idx="1"/>
          </p:nvPr>
        </p:nvSpPr>
        <p:spPr>
          <a:xfrm>
            <a:off x="640080" y="5018567"/>
            <a:ext cx="7907079" cy="1073889"/>
          </a:xfrm>
        </p:spPr>
        <p:txBody>
          <a:bodyP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8585CC9-BAD3-4807-90BB-97DA2D6A6BE2}"/>
              </a:ext>
            </a:extLst>
          </p:cNvPr>
          <p:cNvSpPr>
            <a:spLocks noGrp="1"/>
          </p:cNvSpPr>
          <p:nvPr>
            <p:ph type="dt" sz="half" idx="10"/>
          </p:nvPr>
        </p:nvSpPr>
        <p:spPr/>
        <p:txBody>
          <a:bodyPr/>
          <a:lstStyle/>
          <a:p>
            <a:fld id="{F9504452-5DCC-4FE2-A5C9-8A5EF6714D65}" type="datetime1">
              <a:rPr lang="en-US" smtClean="0"/>
              <a:t>7/31/2025</a:t>
            </a:fld>
            <a:endParaRPr lang="en-US" dirty="0"/>
          </a:p>
        </p:txBody>
      </p:sp>
      <p:sp>
        <p:nvSpPr>
          <p:cNvPr id="5" name="Footer Placeholder 4">
            <a:extLst>
              <a:ext uri="{FF2B5EF4-FFF2-40B4-BE49-F238E27FC236}">
                <a16:creationId xmlns:a16="http://schemas.microsoft.com/office/drawing/2014/main" id="{5F108CEF-165F-4D7E-9666-5CD0156B497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E0EBC3D-3277-4D34-9F67-71040C21E3B3}"/>
              </a:ext>
            </a:extLst>
          </p:cNvPr>
          <p:cNvSpPr>
            <a:spLocks noGrp="1"/>
          </p:cNvSpPr>
          <p:nvPr>
            <p:ph type="sldNum" sz="quarter" idx="12"/>
          </p:nvPr>
        </p:nvSpPr>
        <p:spPr/>
        <p:txBody>
          <a:bodyPr/>
          <a:lstStyle/>
          <a:p>
            <a:fld id="{70C12960-6E85-460F-B6E3-5B82CB31AF3D}" type="slidenum">
              <a:rPr lang="en-US" smtClean="0"/>
              <a:t>‹#›</a:t>
            </a:fld>
            <a:endParaRPr lang="en-US" dirty="0"/>
          </a:p>
        </p:txBody>
      </p:sp>
      <p:cxnSp>
        <p:nvCxnSpPr>
          <p:cNvPr id="7" name="Straight Connector 6">
            <a:extLst>
              <a:ext uri="{FF2B5EF4-FFF2-40B4-BE49-F238E27FC236}">
                <a16:creationId xmlns:a16="http://schemas.microsoft.com/office/drawing/2014/main" id="{FF05EAE5-4812-F718-6D75-9627884180BF}"/>
              </a:ext>
              <a:ext uri="{C183D7F6-B498-43B3-948B-1728B52AA6E4}">
                <adec:decorative xmlns:adec="http://schemas.microsoft.com/office/drawing/2017/decorative" val="1"/>
              </a:ext>
            </a:extLst>
          </p:cNvPr>
          <p:cNvCxnSpPr>
            <a:cxnSpLocks/>
          </p:cNvCxnSpPr>
          <p:nvPr/>
        </p:nvCxnSpPr>
        <p:spPr>
          <a:xfrm>
            <a:off x="716281" y="4715234"/>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626735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B477A4-4D01-45B6-9563-0BF13BA72F7C}"/>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EE17E00-96AC-45F0-82B2-9F601E9B93C2}"/>
              </a:ext>
            </a:extLst>
          </p:cNvPr>
          <p:cNvSpPr>
            <a:spLocks noGrp="1"/>
          </p:cNvSpPr>
          <p:nvPr>
            <p:ph sz="half" idx="1"/>
          </p:nvPr>
        </p:nvSpPr>
        <p:spPr>
          <a:xfrm>
            <a:off x="640080" y="2633472"/>
            <a:ext cx="5212080" cy="35661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72BA30CD-95C0-427B-A571-A7D8A53278F4}"/>
              </a:ext>
            </a:extLst>
          </p:cNvPr>
          <p:cNvSpPr>
            <a:spLocks noGrp="1"/>
          </p:cNvSpPr>
          <p:nvPr>
            <p:ph sz="half" idx="2"/>
          </p:nvPr>
        </p:nvSpPr>
        <p:spPr>
          <a:xfrm>
            <a:off x="6318928" y="2633472"/>
            <a:ext cx="5212080" cy="35661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6F67CAC-53E4-44AF-BEAC-8FFB96F05A86}"/>
              </a:ext>
            </a:extLst>
          </p:cNvPr>
          <p:cNvSpPr>
            <a:spLocks noGrp="1"/>
          </p:cNvSpPr>
          <p:nvPr>
            <p:ph type="dt" sz="half" idx="10"/>
          </p:nvPr>
        </p:nvSpPr>
        <p:spPr/>
        <p:txBody>
          <a:bodyPr/>
          <a:lstStyle/>
          <a:p>
            <a:fld id="{E579ABC2-0180-4F3A-A895-A85BC724D472}" type="datetime1">
              <a:rPr lang="en-US" smtClean="0"/>
              <a:t>7/31/2025</a:t>
            </a:fld>
            <a:endParaRPr lang="en-US" dirty="0"/>
          </a:p>
        </p:txBody>
      </p:sp>
      <p:sp>
        <p:nvSpPr>
          <p:cNvPr id="6" name="Footer Placeholder 5">
            <a:extLst>
              <a:ext uri="{FF2B5EF4-FFF2-40B4-BE49-F238E27FC236}">
                <a16:creationId xmlns:a16="http://schemas.microsoft.com/office/drawing/2014/main" id="{083D9F3A-E7F0-45E7-AFA8-0D4A669EC16C}"/>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C5F008B-58BB-45FF-923F-5909DAB49D34}"/>
              </a:ext>
            </a:extLst>
          </p:cNvPr>
          <p:cNvSpPr>
            <a:spLocks noGrp="1"/>
          </p:cNvSpPr>
          <p:nvPr>
            <p:ph type="sldNum" sz="quarter" idx="12"/>
          </p:nvPr>
        </p:nvSpPr>
        <p:spPr/>
        <p:txBody>
          <a:bodyPr/>
          <a:lstStyle/>
          <a:p>
            <a:fld id="{70C12960-6E85-460F-B6E3-5B82CB31AF3D}" type="slidenum">
              <a:rPr lang="en-US" smtClean="0"/>
              <a:t>‹#›</a:t>
            </a:fld>
            <a:endParaRPr lang="en-US" dirty="0"/>
          </a:p>
        </p:txBody>
      </p:sp>
    </p:spTree>
    <p:extLst>
      <p:ext uri="{BB962C8B-B14F-4D97-AF65-F5344CB8AC3E}">
        <p14:creationId xmlns:p14="http://schemas.microsoft.com/office/powerpoint/2010/main" val="12669587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97B549-9E51-42E0-992A-73E775957773}"/>
              </a:ext>
            </a:extLst>
          </p:cNvPr>
          <p:cNvSpPr>
            <a:spLocks noGrp="1"/>
          </p:cNvSpPr>
          <p:nvPr>
            <p:ph type="title"/>
          </p:nvPr>
        </p:nvSpPr>
        <p:spPr>
          <a:xfrm>
            <a:off x="640079" y="1371599"/>
            <a:ext cx="10890929" cy="939753"/>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81A5FDC-7C4B-45FB-8462-E2CE79919F33}"/>
              </a:ext>
            </a:extLst>
          </p:cNvPr>
          <p:cNvSpPr>
            <a:spLocks noGrp="1"/>
          </p:cNvSpPr>
          <p:nvPr>
            <p:ph type="body" idx="1"/>
          </p:nvPr>
        </p:nvSpPr>
        <p:spPr>
          <a:xfrm>
            <a:off x="640079" y="2311352"/>
            <a:ext cx="5212080" cy="695373"/>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BD8B686-2E92-45B9-A3D7-9DCAA0C50B36}"/>
              </a:ext>
            </a:extLst>
          </p:cNvPr>
          <p:cNvSpPr>
            <a:spLocks noGrp="1"/>
          </p:cNvSpPr>
          <p:nvPr>
            <p:ph sz="half" idx="2"/>
          </p:nvPr>
        </p:nvSpPr>
        <p:spPr>
          <a:xfrm>
            <a:off x="640079" y="3006725"/>
            <a:ext cx="5212080" cy="31912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86ADB526-4A44-47B6-8D14-93202E590AA7}"/>
              </a:ext>
            </a:extLst>
          </p:cNvPr>
          <p:cNvSpPr>
            <a:spLocks noGrp="1"/>
          </p:cNvSpPr>
          <p:nvPr>
            <p:ph type="body" sz="quarter" idx="3"/>
          </p:nvPr>
        </p:nvSpPr>
        <p:spPr>
          <a:xfrm>
            <a:off x="6318928" y="2311352"/>
            <a:ext cx="5212080" cy="695373"/>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74177CA-5C13-4311-BFD3-B98FBD942DA5}"/>
              </a:ext>
            </a:extLst>
          </p:cNvPr>
          <p:cNvSpPr>
            <a:spLocks noGrp="1"/>
          </p:cNvSpPr>
          <p:nvPr>
            <p:ph sz="quarter" idx="4"/>
          </p:nvPr>
        </p:nvSpPr>
        <p:spPr>
          <a:xfrm>
            <a:off x="6318928" y="3006725"/>
            <a:ext cx="5212080" cy="31912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DEA255A-4CB5-40CA-B756-1AA5E27C20BF}"/>
              </a:ext>
            </a:extLst>
          </p:cNvPr>
          <p:cNvSpPr>
            <a:spLocks noGrp="1"/>
          </p:cNvSpPr>
          <p:nvPr>
            <p:ph type="dt" sz="half" idx="10"/>
          </p:nvPr>
        </p:nvSpPr>
        <p:spPr/>
        <p:txBody>
          <a:bodyPr/>
          <a:lstStyle/>
          <a:p>
            <a:fld id="{6AEEA9BA-4E8F-439E-BEA4-91FBA01E3F5F}" type="datetime1">
              <a:rPr lang="en-US" smtClean="0"/>
              <a:t>7/31/2025</a:t>
            </a:fld>
            <a:endParaRPr lang="en-US" dirty="0"/>
          </a:p>
        </p:txBody>
      </p:sp>
      <p:sp>
        <p:nvSpPr>
          <p:cNvPr id="8" name="Footer Placeholder 7">
            <a:extLst>
              <a:ext uri="{FF2B5EF4-FFF2-40B4-BE49-F238E27FC236}">
                <a16:creationId xmlns:a16="http://schemas.microsoft.com/office/drawing/2014/main" id="{FF3072C4-10F1-49B8-B0BF-69204EDDCFAE}"/>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4A5ACC97-44C1-4887-909B-E6732D3C1FFE}"/>
              </a:ext>
            </a:extLst>
          </p:cNvPr>
          <p:cNvSpPr>
            <a:spLocks noGrp="1"/>
          </p:cNvSpPr>
          <p:nvPr>
            <p:ph type="sldNum" sz="quarter" idx="12"/>
          </p:nvPr>
        </p:nvSpPr>
        <p:spPr/>
        <p:txBody>
          <a:bodyPr/>
          <a:lstStyle/>
          <a:p>
            <a:fld id="{70C12960-6E85-460F-B6E3-5B82CB31AF3D}" type="slidenum">
              <a:rPr lang="en-US" smtClean="0"/>
              <a:t>‹#›</a:t>
            </a:fld>
            <a:endParaRPr lang="en-US" dirty="0"/>
          </a:p>
        </p:txBody>
      </p:sp>
    </p:spTree>
    <p:extLst>
      <p:ext uri="{BB962C8B-B14F-4D97-AF65-F5344CB8AC3E}">
        <p14:creationId xmlns:p14="http://schemas.microsoft.com/office/powerpoint/2010/main" val="18806802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27D313-943A-47E0-8A7A-DFFBCC297AB7}"/>
              </a:ext>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23AC25A7-81C8-4AA1-AD9F-C78A451FDE2E}"/>
              </a:ext>
            </a:extLst>
          </p:cNvPr>
          <p:cNvSpPr>
            <a:spLocks noGrp="1"/>
          </p:cNvSpPr>
          <p:nvPr>
            <p:ph type="dt" sz="half" idx="10"/>
          </p:nvPr>
        </p:nvSpPr>
        <p:spPr/>
        <p:txBody>
          <a:bodyPr/>
          <a:lstStyle/>
          <a:p>
            <a:fld id="{BE15BF18-0007-481C-AA29-413124BC3EE7}" type="datetime1">
              <a:rPr lang="en-US" smtClean="0"/>
              <a:t>7/31/2025</a:t>
            </a:fld>
            <a:endParaRPr lang="en-US" dirty="0"/>
          </a:p>
        </p:txBody>
      </p:sp>
      <p:sp>
        <p:nvSpPr>
          <p:cNvPr id="4" name="Footer Placeholder 3">
            <a:extLst>
              <a:ext uri="{FF2B5EF4-FFF2-40B4-BE49-F238E27FC236}">
                <a16:creationId xmlns:a16="http://schemas.microsoft.com/office/drawing/2014/main" id="{6EF54740-6022-46B2-9C55-B60E9651684F}"/>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089497C9-6B5E-46D6-8FE9-0A5E0CF7F95B}"/>
              </a:ext>
            </a:extLst>
          </p:cNvPr>
          <p:cNvSpPr>
            <a:spLocks noGrp="1"/>
          </p:cNvSpPr>
          <p:nvPr>
            <p:ph type="sldNum" sz="quarter" idx="12"/>
          </p:nvPr>
        </p:nvSpPr>
        <p:spPr/>
        <p:txBody>
          <a:bodyPr/>
          <a:lstStyle/>
          <a:p>
            <a:fld id="{70C12960-6E85-460F-B6E3-5B82CB31AF3D}" type="slidenum">
              <a:rPr lang="en-US" smtClean="0"/>
              <a:t>‹#›</a:t>
            </a:fld>
            <a:endParaRPr lang="en-US" dirty="0"/>
          </a:p>
        </p:txBody>
      </p:sp>
    </p:spTree>
    <p:extLst>
      <p:ext uri="{BB962C8B-B14F-4D97-AF65-F5344CB8AC3E}">
        <p14:creationId xmlns:p14="http://schemas.microsoft.com/office/powerpoint/2010/main" val="16156894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149F9F0F-FB8C-5565-247C-BDCC156B5CAF}"/>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Date Placeholder 1">
            <a:extLst>
              <a:ext uri="{FF2B5EF4-FFF2-40B4-BE49-F238E27FC236}">
                <a16:creationId xmlns:a16="http://schemas.microsoft.com/office/drawing/2014/main" id="{92740D3C-270A-401A-810C-2F86BBBB87D4}"/>
              </a:ext>
            </a:extLst>
          </p:cNvPr>
          <p:cNvSpPr>
            <a:spLocks noGrp="1"/>
          </p:cNvSpPr>
          <p:nvPr>
            <p:ph type="dt" sz="half" idx="10"/>
          </p:nvPr>
        </p:nvSpPr>
        <p:spPr/>
        <p:txBody>
          <a:bodyPr/>
          <a:lstStyle/>
          <a:p>
            <a:fld id="{09BE9870-3748-43AD-B547-02A075CB4A1D}" type="datetime1">
              <a:rPr lang="en-US" smtClean="0"/>
              <a:t>7/31/2025</a:t>
            </a:fld>
            <a:endParaRPr lang="en-US" dirty="0"/>
          </a:p>
        </p:txBody>
      </p:sp>
      <p:sp>
        <p:nvSpPr>
          <p:cNvPr id="3" name="Footer Placeholder 2">
            <a:extLst>
              <a:ext uri="{FF2B5EF4-FFF2-40B4-BE49-F238E27FC236}">
                <a16:creationId xmlns:a16="http://schemas.microsoft.com/office/drawing/2014/main" id="{DDCBE9F8-1765-4F36-A4DE-1DB136025AC9}"/>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7790CF9E-A6C6-4873-ADBE-7A2939319E58}"/>
              </a:ext>
            </a:extLst>
          </p:cNvPr>
          <p:cNvSpPr>
            <a:spLocks noGrp="1"/>
          </p:cNvSpPr>
          <p:nvPr>
            <p:ph type="sldNum" sz="quarter" idx="12"/>
          </p:nvPr>
        </p:nvSpPr>
        <p:spPr/>
        <p:txBody>
          <a:bodyPr/>
          <a:lstStyle/>
          <a:p>
            <a:fld id="{70C12960-6E85-460F-B6E3-5B82CB31AF3D}" type="slidenum">
              <a:rPr lang="en-US" smtClean="0"/>
              <a:t>‹#›</a:t>
            </a:fld>
            <a:endParaRPr lang="en-US" dirty="0"/>
          </a:p>
        </p:txBody>
      </p:sp>
    </p:spTree>
    <p:extLst>
      <p:ext uri="{BB962C8B-B14F-4D97-AF65-F5344CB8AC3E}">
        <p14:creationId xmlns:p14="http://schemas.microsoft.com/office/powerpoint/2010/main" val="179446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08CDF8-00AD-4441-A6D5-9D7A659EB6C0}"/>
              </a:ext>
            </a:extLst>
          </p:cNvPr>
          <p:cNvSpPr>
            <a:spLocks noGrp="1"/>
          </p:cNvSpPr>
          <p:nvPr>
            <p:ph type="title"/>
          </p:nvPr>
        </p:nvSpPr>
        <p:spPr>
          <a:xfrm>
            <a:off x="640080" y="1371600"/>
            <a:ext cx="3859397" cy="1451723"/>
          </a:xfrm>
        </p:spPr>
        <p:txBody>
          <a:bodyPr anchor="t">
            <a:normAutofit/>
          </a:bodyPr>
          <a:lstStyle>
            <a:lvl1pPr>
              <a:defRPr sz="36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8C330AF-CB7E-420A-AE8A-E02E90325885}"/>
              </a:ext>
            </a:extLst>
          </p:cNvPr>
          <p:cNvSpPr>
            <a:spLocks noGrp="1"/>
          </p:cNvSpPr>
          <p:nvPr>
            <p:ph idx="1"/>
          </p:nvPr>
        </p:nvSpPr>
        <p:spPr>
          <a:xfrm>
            <a:off x="4936519" y="1031001"/>
            <a:ext cx="6594490" cy="516636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F43257AD-2422-4CDA-9C55-700F4B5BF251}"/>
              </a:ext>
            </a:extLst>
          </p:cNvPr>
          <p:cNvSpPr>
            <a:spLocks noGrp="1"/>
          </p:cNvSpPr>
          <p:nvPr>
            <p:ph type="body" sz="half" idx="2"/>
          </p:nvPr>
        </p:nvSpPr>
        <p:spPr>
          <a:xfrm>
            <a:off x="640080" y="2972168"/>
            <a:ext cx="3859397" cy="322682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51B7454-C1CC-46F2-A6FB-1FE786C48F49}"/>
              </a:ext>
            </a:extLst>
          </p:cNvPr>
          <p:cNvSpPr>
            <a:spLocks noGrp="1"/>
          </p:cNvSpPr>
          <p:nvPr>
            <p:ph type="dt" sz="half" idx="10"/>
          </p:nvPr>
        </p:nvSpPr>
        <p:spPr/>
        <p:txBody>
          <a:bodyPr/>
          <a:lstStyle/>
          <a:p>
            <a:fld id="{558E7897-33C5-4F1A-9307-D068E37F3DC7}" type="datetime1">
              <a:rPr lang="en-US" smtClean="0"/>
              <a:t>7/31/2025</a:t>
            </a:fld>
            <a:endParaRPr lang="en-US" dirty="0"/>
          </a:p>
        </p:txBody>
      </p:sp>
      <p:sp>
        <p:nvSpPr>
          <p:cNvPr id="6" name="Footer Placeholder 5">
            <a:extLst>
              <a:ext uri="{FF2B5EF4-FFF2-40B4-BE49-F238E27FC236}">
                <a16:creationId xmlns:a16="http://schemas.microsoft.com/office/drawing/2014/main" id="{49077DBE-6CC7-421B-AB5E-341E20BD922B}"/>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D6EAB8F-7526-4CDB-B782-FAD8B3E70B0A}"/>
              </a:ext>
            </a:extLst>
          </p:cNvPr>
          <p:cNvSpPr>
            <a:spLocks noGrp="1"/>
          </p:cNvSpPr>
          <p:nvPr>
            <p:ph type="sldNum" sz="quarter" idx="12"/>
          </p:nvPr>
        </p:nvSpPr>
        <p:spPr/>
        <p:txBody>
          <a:bodyPr/>
          <a:lstStyle/>
          <a:p>
            <a:fld id="{70C12960-6E85-460F-B6E3-5B82CB31AF3D}" type="slidenum">
              <a:rPr lang="en-US" smtClean="0"/>
              <a:t>‹#›</a:t>
            </a:fld>
            <a:endParaRPr lang="en-US" dirty="0"/>
          </a:p>
        </p:txBody>
      </p:sp>
    </p:spTree>
    <p:extLst>
      <p:ext uri="{BB962C8B-B14F-4D97-AF65-F5344CB8AC3E}">
        <p14:creationId xmlns:p14="http://schemas.microsoft.com/office/powerpoint/2010/main" val="2616883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1647F-5A61-44C9-81DC-331C9AE5DDAE}"/>
              </a:ext>
            </a:extLst>
          </p:cNvPr>
          <p:cNvSpPr>
            <a:spLocks noGrp="1"/>
          </p:cNvSpPr>
          <p:nvPr>
            <p:ph type="title"/>
          </p:nvPr>
        </p:nvSpPr>
        <p:spPr>
          <a:xfrm>
            <a:off x="640080" y="1371600"/>
            <a:ext cx="3859397" cy="1451723"/>
          </a:xfrm>
        </p:spPr>
        <p:txBody>
          <a:bodyPr anchor="t">
            <a:normAutofit/>
          </a:bodyPr>
          <a:lstStyle>
            <a:lvl1pPr>
              <a:defRPr sz="36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31627A0F-F1B8-49BE-A0FF-7FE16E3BDCC1}"/>
              </a:ext>
            </a:extLst>
          </p:cNvPr>
          <p:cNvSpPr>
            <a:spLocks noGrp="1"/>
          </p:cNvSpPr>
          <p:nvPr>
            <p:ph type="pic" idx="1"/>
          </p:nvPr>
        </p:nvSpPr>
        <p:spPr>
          <a:xfrm>
            <a:off x="4937760" y="1033271"/>
            <a:ext cx="6592824" cy="51663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C86D1BD6-1519-4431-9FAF-7D4F4129972C}"/>
              </a:ext>
            </a:extLst>
          </p:cNvPr>
          <p:cNvSpPr>
            <a:spLocks noGrp="1"/>
          </p:cNvSpPr>
          <p:nvPr>
            <p:ph type="body" sz="half" idx="2"/>
          </p:nvPr>
        </p:nvSpPr>
        <p:spPr>
          <a:xfrm>
            <a:off x="640080" y="2972167"/>
            <a:ext cx="3859397" cy="322682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5A587A0-353B-42C2-BA96-B1ADEDF642BE}"/>
              </a:ext>
            </a:extLst>
          </p:cNvPr>
          <p:cNvSpPr>
            <a:spLocks noGrp="1"/>
          </p:cNvSpPr>
          <p:nvPr>
            <p:ph type="dt" sz="half" idx="10"/>
          </p:nvPr>
        </p:nvSpPr>
        <p:spPr/>
        <p:txBody>
          <a:bodyPr/>
          <a:lstStyle/>
          <a:p>
            <a:fld id="{82E171BA-CC09-47C8-A6DF-F5C5CB59CEEC}" type="datetime1">
              <a:rPr lang="en-US" smtClean="0"/>
              <a:t>7/31/2025</a:t>
            </a:fld>
            <a:endParaRPr lang="en-US" dirty="0"/>
          </a:p>
        </p:txBody>
      </p:sp>
      <p:sp>
        <p:nvSpPr>
          <p:cNvPr id="6" name="Footer Placeholder 5">
            <a:extLst>
              <a:ext uri="{FF2B5EF4-FFF2-40B4-BE49-F238E27FC236}">
                <a16:creationId xmlns:a16="http://schemas.microsoft.com/office/drawing/2014/main" id="{44D5A88E-3957-4B76-B1BE-4164029217B5}"/>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A5F7C5FD-E56A-4C66-8F23-087F95A2FD0E}"/>
              </a:ext>
            </a:extLst>
          </p:cNvPr>
          <p:cNvSpPr>
            <a:spLocks noGrp="1"/>
          </p:cNvSpPr>
          <p:nvPr>
            <p:ph type="sldNum" sz="quarter" idx="12"/>
          </p:nvPr>
        </p:nvSpPr>
        <p:spPr/>
        <p:txBody>
          <a:bodyPr/>
          <a:lstStyle/>
          <a:p>
            <a:fld id="{70C12960-6E85-460F-B6E3-5B82CB31AF3D}" type="slidenum">
              <a:rPr lang="en-US" smtClean="0"/>
              <a:t>‹#›</a:t>
            </a:fld>
            <a:endParaRPr lang="en-US" dirty="0"/>
          </a:p>
        </p:txBody>
      </p:sp>
    </p:spTree>
    <p:extLst>
      <p:ext uri="{BB962C8B-B14F-4D97-AF65-F5344CB8AC3E}">
        <p14:creationId xmlns:p14="http://schemas.microsoft.com/office/powerpoint/2010/main" val="16878484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5E4BB7-3F30-4C31-9BB2-8EC24FC0A1D6}"/>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1ECF4134-70F5-4EE6-88BE-49D129630CD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C19EABC7-C044-44DE-B303-55A0581DA1E8}"/>
              </a:ext>
            </a:extLst>
          </p:cNvPr>
          <p:cNvSpPr>
            <a:spLocks noGrp="1"/>
          </p:cNvSpPr>
          <p:nvPr>
            <p:ph type="dt" sz="half" idx="10"/>
          </p:nvPr>
        </p:nvSpPr>
        <p:spPr/>
        <p:txBody>
          <a:bodyPr/>
          <a:lstStyle/>
          <a:p>
            <a:fld id="{C07B66AD-7C08-490A-ADA4-B47E10FB2407}" type="datetime1">
              <a:rPr lang="en-US" smtClean="0"/>
              <a:t>7/31/2025</a:t>
            </a:fld>
            <a:endParaRPr lang="en-US" dirty="0"/>
          </a:p>
        </p:txBody>
      </p:sp>
      <p:sp>
        <p:nvSpPr>
          <p:cNvPr id="5" name="Footer Placeholder 4">
            <a:extLst>
              <a:ext uri="{FF2B5EF4-FFF2-40B4-BE49-F238E27FC236}">
                <a16:creationId xmlns:a16="http://schemas.microsoft.com/office/drawing/2014/main" id="{4D4A63E1-5BC5-402E-9916-BAB84BCF0BB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A2EF915-AF64-4ECC-8B1A-B7E6A89B7917}"/>
              </a:ext>
            </a:extLst>
          </p:cNvPr>
          <p:cNvSpPr>
            <a:spLocks noGrp="1"/>
          </p:cNvSpPr>
          <p:nvPr>
            <p:ph type="sldNum" sz="quarter" idx="12"/>
          </p:nvPr>
        </p:nvSpPr>
        <p:spPr/>
        <p:txBody>
          <a:bodyPr/>
          <a:lstStyle/>
          <a:p>
            <a:fld id="{70C12960-6E85-460F-B6E3-5B82CB31AF3D}" type="slidenum">
              <a:rPr lang="en-US" smtClean="0"/>
              <a:t>‹#›</a:t>
            </a:fld>
            <a:endParaRPr lang="en-US" dirty="0"/>
          </a:p>
        </p:txBody>
      </p:sp>
    </p:spTree>
    <p:extLst>
      <p:ext uri="{BB962C8B-B14F-4D97-AF65-F5344CB8AC3E}">
        <p14:creationId xmlns:p14="http://schemas.microsoft.com/office/powerpoint/2010/main" val="4606643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1CB3635-47E1-90D8-B693-DA85A66B3831}"/>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Vertical Title 1">
            <a:extLst>
              <a:ext uri="{FF2B5EF4-FFF2-40B4-BE49-F238E27FC236}">
                <a16:creationId xmlns:a16="http://schemas.microsoft.com/office/drawing/2014/main" id="{6EB09414-2AA1-4D8E-A00A-C092FBC92D91}"/>
              </a:ext>
            </a:extLst>
          </p:cNvPr>
          <p:cNvSpPr>
            <a:spLocks noGrp="1"/>
          </p:cNvSpPr>
          <p:nvPr>
            <p:ph type="title" orient="vert"/>
          </p:nvPr>
        </p:nvSpPr>
        <p:spPr>
          <a:xfrm>
            <a:off x="9209219" y="640079"/>
            <a:ext cx="1811773" cy="5536884"/>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D42C3A78-37C5-46D0-9DF4-CB78AF883C2C}"/>
              </a:ext>
            </a:extLst>
          </p:cNvPr>
          <p:cNvSpPr>
            <a:spLocks noGrp="1"/>
          </p:cNvSpPr>
          <p:nvPr>
            <p:ph type="body" orient="vert" idx="1"/>
          </p:nvPr>
        </p:nvSpPr>
        <p:spPr>
          <a:xfrm>
            <a:off x="640080" y="640080"/>
            <a:ext cx="8412422" cy="553688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9D8705E-925D-4F57-8268-107CE3CF4C45}"/>
              </a:ext>
            </a:extLst>
          </p:cNvPr>
          <p:cNvSpPr>
            <a:spLocks noGrp="1"/>
          </p:cNvSpPr>
          <p:nvPr>
            <p:ph type="dt" sz="half" idx="10"/>
          </p:nvPr>
        </p:nvSpPr>
        <p:spPr/>
        <p:txBody>
          <a:bodyPr/>
          <a:lstStyle/>
          <a:p>
            <a:fld id="{05B95027-4255-49E7-9841-CD21BCC99996}" type="datetime1">
              <a:rPr lang="en-US" smtClean="0"/>
              <a:t>7/31/2025</a:t>
            </a:fld>
            <a:endParaRPr lang="en-US" dirty="0"/>
          </a:p>
        </p:txBody>
      </p:sp>
      <p:sp>
        <p:nvSpPr>
          <p:cNvPr id="5" name="Footer Placeholder 4">
            <a:extLst>
              <a:ext uri="{FF2B5EF4-FFF2-40B4-BE49-F238E27FC236}">
                <a16:creationId xmlns:a16="http://schemas.microsoft.com/office/drawing/2014/main" id="{50FE207E-070D-4EC8-A44C-21F1815FDAA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15D01D1-C266-4161-A820-C084B980131C}"/>
              </a:ext>
            </a:extLst>
          </p:cNvPr>
          <p:cNvSpPr>
            <a:spLocks noGrp="1"/>
          </p:cNvSpPr>
          <p:nvPr>
            <p:ph type="sldNum" sz="quarter" idx="12"/>
          </p:nvPr>
        </p:nvSpPr>
        <p:spPr/>
        <p:txBody>
          <a:bodyPr/>
          <a:lstStyle/>
          <a:p>
            <a:fld id="{70C12960-6E85-460F-B6E3-5B82CB31AF3D}" type="slidenum">
              <a:rPr lang="en-US" smtClean="0"/>
              <a:t>‹#›</a:t>
            </a:fld>
            <a:endParaRPr lang="en-US" dirty="0"/>
          </a:p>
        </p:txBody>
      </p:sp>
      <p:cxnSp>
        <p:nvCxnSpPr>
          <p:cNvPr id="7" name="Straight Connector 6">
            <a:extLst>
              <a:ext uri="{FF2B5EF4-FFF2-40B4-BE49-F238E27FC236}">
                <a16:creationId xmlns:a16="http://schemas.microsoft.com/office/drawing/2014/main" id="{3230604F-219C-2DEE-830E-27274CC2FE19}"/>
              </a:ext>
              <a:ext uri="{C183D7F6-B498-43B3-948B-1728B52AA6E4}">
                <adec:decorative xmlns:adec="http://schemas.microsoft.com/office/drawing/2017/decorative" val="1"/>
              </a:ext>
            </a:extLst>
          </p:cNvPr>
          <p:cNvCxnSpPr>
            <a:cxnSpLocks/>
          </p:cNvCxnSpPr>
          <p:nvPr/>
        </p:nvCxnSpPr>
        <p:spPr>
          <a:xfrm rot="5400000">
            <a:off x="10872154" y="1192438"/>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028758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AB4E786-7636-4278-8595-D365D28A796A}"/>
              </a:ext>
            </a:extLst>
          </p:cNvPr>
          <p:cNvSpPr>
            <a:spLocks noGrp="1"/>
          </p:cNvSpPr>
          <p:nvPr>
            <p:ph type="title"/>
          </p:nvPr>
        </p:nvSpPr>
        <p:spPr>
          <a:xfrm>
            <a:off x="640079" y="1371601"/>
            <a:ext cx="10890929" cy="109728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EA740849-7059-4C70-992B-5304D2EE9BAB}"/>
              </a:ext>
            </a:extLst>
          </p:cNvPr>
          <p:cNvSpPr>
            <a:spLocks noGrp="1"/>
          </p:cNvSpPr>
          <p:nvPr>
            <p:ph type="body" idx="1"/>
          </p:nvPr>
        </p:nvSpPr>
        <p:spPr>
          <a:xfrm>
            <a:off x="640080" y="2633472"/>
            <a:ext cx="10890928" cy="356616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09FEBF6-CEA6-4332-87B3-697807571C84}"/>
              </a:ext>
            </a:extLst>
          </p:cNvPr>
          <p:cNvSpPr>
            <a:spLocks noGrp="1"/>
          </p:cNvSpPr>
          <p:nvPr>
            <p:ph type="dt" sz="half" idx="2"/>
          </p:nvPr>
        </p:nvSpPr>
        <p:spPr>
          <a:xfrm>
            <a:off x="640080" y="6356350"/>
            <a:ext cx="2743200" cy="365125"/>
          </a:xfrm>
          <a:prstGeom prst="rect">
            <a:avLst/>
          </a:prstGeom>
        </p:spPr>
        <p:txBody>
          <a:bodyPr vert="horz" lIns="91440" tIns="45720" rIns="91440" bIns="45720" rtlCol="0" anchor="ctr"/>
          <a:lstStyle>
            <a:lvl1pPr algn="l">
              <a:defRPr sz="900" b="1" cap="all" spc="300" baseline="0">
                <a:solidFill>
                  <a:schemeClr val="tx1"/>
                </a:solidFill>
              </a:defRPr>
            </a:lvl1pPr>
          </a:lstStyle>
          <a:p>
            <a:fld id="{7DA38F49-B3E2-4BF0-BEC7-C30D34ABBB8D}" type="datetime1">
              <a:rPr lang="en-US" smtClean="0"/>
              <a:t>7/31/2025</a:t>
            </a:fld>
            <a:endParaRPr lang="en-US" dirty="0"/>
          </a:p>
        </p:txBody>
      </p:sp>
      <p:sp>
        <p:nvSpPr>
          <p:cNvPr id="5" name="Footer Placeholder 4">
            <a:extLst>
              <a:ext uri="{FF2B5EF4-FFF2-40B4-BE49-F238E27FC236}">
                <a16:creationId xmlns:a16="http://schemas.microsoft.com/office/drawing/2014/main" id="{BC6BAF94-621C-43E1-BA0C-410A6899031B}"/>
              </a:ext>
            </a:extLst>
          </p:cNvPr>
          <p:cNvSpPr>
            <a:spLocks noGrp="1"/>
          </p:cNvSpPr>
          <p:nvPr>
            <p:ph type="ftr" sz="quarter" idx="3"/>
          </p:nvPr>
        </p:nvSpPr>
        <p:spPr>
          <a:xfrm>
            <a:off x="6767622" y="6356350"/>
            <a:ext cx="4040373" cy="365125"/>
          </a:xfrm>
          <a:prstGeom prst="rect">
            <a:avLst/>
          </a:prstGeom>
        </p:spPr>
        <p:txBody>
          <a:bodyPr vert="horz" lIns="91440" tIns="45720" rIns="91440" bIns="45720" rtlCol="0" anchor="ctr"/>
          <a:lstStyle>
            <a:lvl1pPr algn="r">
              <a:defRPr sz="900" b="1" cap="all" spc="300" baseline="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137D19E5-9E16-48C9-AAE2-0C70679A8D7B}"/>
              </a:ext>
            </a:extLst>
          </p:cNvPr>
          <p:cNvSpPr>
            <a:spLocks noGrp="1"/>
          </p:cNvSpPr>
          <p:nvPr>
            <p:ph type="sldNum" sz="quarter" idx="4"/>
          </p:nvPr>
        </p:nvSpPr>
        <p:spPr>
          <a:xfrm>
            <a:off x="10807995" y="6356350"/>
            <a:ext cx="723014" cy="365125"/>
          </a:xfrm>
          <a:prstGeom prst="rect">
            <a:avLst/>
          </a:prstGeom>
        </p:spPr>
        <p:txBody>
          <a:bodyPr vert="horz" lIns="91440" tIns="45720" rIns="91440" bIns="45720" rtlCol="0" anchor="ctr"/>
          <a:lstStyle>
            <a:lvl1pPr algn="r">
              <a:defRPr sz="900" b="1" cap="all" spc="300" baseline="0">
                <a:solidFill>
                  <a:schemeClr val="tx1"/>
                </a:solidFill>
              </a:defRPr>
            </a:lvl1pPr>
          </a:lstStyle>
          <a:p>
            <a:fld id="{70C12960-6E85-460F-B6E3-5B82CB31AF3D}" type="slidenum">
              <a:rPr lang="en-US" smtClean="0"/>
              <a:t>‹#›</a:t>
            </a:fld>
            <a:endParaRPr lang="en-US" dirty="0"/>
          </a:p>
        </p:txBody>
      </p:sp>
      <p:cxnSp>
        <p:nvCxnSpPr>
          <p:cNvPr id="9" name="Straight Connector 8">
            <a:extLst>
              <a:ext uri="{FF2B5EF4-FFF2-40B4-BE49-F238E27FC236}">
                <a16:creationId xmlns:a16="http://schemas.microsoft.com/office/drawing/2014/main" id="{118E06E4-607B-144B-382B-AD3D06B1EE8C}"/>
              </a:ext>
              <a:ext uri="{C183D7F6-B498-43B3-948B-1728B52AA6E4}">
                <adec:decorative xmlns:adec="http://schemas.microsoft.com/office/drawing/2017/decorative" val="1"/>
              </a:ext>
            </a:extLst>
          </p:cNvPr>
          <p:cNvCxnSpPr>
            <a:cxnSpLocks/>
          </p:cNvCxnSpPr>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86757132"/>
      </p:ext>
    </p:extLst>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hf sldNum="0" hdr="0" ftr="0" dt="0"/>
  <p:txStyles>
    <p:titleStyle>
      <a:lvl1pPr algn="l" defTabSz="914400" rtl="0" eaLnBrk="1" latinLnBrk="0" hangingPunct="1">
        <a:lnSpc>
          <a:spcPct val="10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87000"/>
        <a:buFont typeface="Arial" panose="020B0604020202020204" pitchFamily="34" charset="0"/>
        <a:buChar char="•"/>
        <a:defRPr sz="2000" kern="1200">
          <a:solidFill>
            <a:schemeClr val="tx1"/>
          </a:solidFill>
          <a:latin typeface="+mn-lt"/>
          <a:ea typeface="+mn-ea"/>
          <a:cs typeface="+mn-cs"/>
        </a:defRPr>
      </a:lvl1pPr>
      <a:lvl2pPr marL="493776" indent="-228600" algn="l" defTabSz="914400" rtl="0" eaLnBrk="1" latinLnBrk="0" hangingPunct="1">
        <a:lnSpc>
          <a:spcPct val="120000"/>
        </a:lnSpc>
        <a:spcBef>
          <a:spcPts val="500"/>
        </a:spcBef>
        <a:buSzPct val="87000"/>
        <a:buFont typeface="Arial" panose="020B0604020202020204" pitchFamily="34" charset="0"/>
        <a:buChar char="•"/>
        <a:defRPr sz="1800" kern="1200">
          <a:solidFill>
            <a:schemeClr val="tx1"/>
          </a:solidFill>
          <a:latin typeface="+mn-lt"/>
          <a:ea typeface="+mn-ea"/>
          <a:cs typeface="+mn-cs"/>
        </a:defRPr>
      </a:lvl2pPr>
      <a:lvl3pPr marL="731520" indent="-228600" algn="l" defTabSz="914400" rtl="0" eaLnBrk="1" latinLnBrk="0" hangingPunct="1">
        <a:lnSpc>
          <a:spcPct val="120000"/>
        </a:lnSpc>
        <a:spcBef>
          <a:spcPts val="500"/>
        </a:spcBef>
        <a:buSzPct val="87000"/>
        <a:buFont typeface="Arial" panose="020B0604020202020204" pitchFamily="34" charset="0"/>
        <a:buChar char="•"/>
        <a:defRPr sz="1600" kern="1200">
          <a:solidFill>
            <a:schemeClr val="tx1"/>
          </a:solidFill>
          <a:latin typeface="+mn-lt"/>
          <a:ea typeface="+mn-ea"/>
          <a:cs typeface="+mn-cs"/>
        </a:defRPr>
      </a:lvl3pPr>
      <a:lvl4pPr marL="1051560" indent="-285750" algn="l" defTabSz="914400" rtl="0" eaLnBrk="1" latinLnBrk="0" hangingPunct="1">
        <a:lnSpc>
          <a:spcPct val="120000"/>
        </a:lnSpc>
        <a:spcBef>
          <a:spcPts val="500"/>
        </a:spcBef>
        <a:buSzPct val="87000"/>
        <a:buFont typeface="Arial" panose="020B0604020202020204" pitchFamily="34" charset="0"/>
        <a:buChar char="•"/>
        <a:defRPr sz="1400" kern="1200">
          <a:solidFill>
            <a:schemeClr val="tx1"/>
          </a:solidFill>
          <a:latin typeface="+mn-lt"/>
          <a:ea typeface="+mn-ea"/>
          <a:cs typeface="+mn-cs"/>
        </a:defRPr>
      </a:lvl4pPr>
      <a:lvl5pPr marL="1298448" indent="-228600" algn="l" defTabSz="914400" rtl="0" eaLnBrk="1" latinLnBrk="0" hangingPunct="1">
        <a:lnSpc>
          <a:spcPct val="120000"/>
        </a:lnSpc>
        <a:spcBef>
          <a:spcPts val="500"/>
        </a:spcBef>
        <a:buSzPct val="87000"/>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8" Type="http://schemas.openxmlformats.org/officeDocument/2006/relationships/hyperlink" Target="https://www.adhdwise.uk/" TargetMode="External"/><Relationship Id="rId3" Type="http://schemas.openxmlformats.org/officeDocument/2006/relationships/hyperlink" Target="https://www.nhft.nhs.uk/0-19/" TargetMode="External"/><Relationship Id="rId7" Type="http://schemas.openxmlformats.org/officeDocument/2006/relationships/hyperlink" Target="https://enfold.org.uk/" TargetMode="External"/><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hyperlink" Target="https://www.northnorthants.gov.uk/schools-and-education/send-information-advice-support-service" TargetMode="External"/><Relationship Id="rId5" Type="http://schemas.openxmlformats.org/officeDocument/2006/relationships/hyperlink" Target="https://www.northnorthants.gov.uk/specialist-send-support-services/send-support-service" TargetMode="External"/><Relationship Id="rId4" Type="http://schemas.openxmlformats.org/officeDocument/2006/relationships/hyperlink" Target="https://www.servicesix.co.uk/" TargetMode="External"/><Relationship Id="rId9" Type="http://schemas.openxmlformats.org/officeDocument/2006/relationships/image" Target="../media/image9.png"/></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s://iassnorthants.co.uk/parents-and-carers/ehcp/" TargetMode="External"/><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3.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hyperlink" Target="https://localoffer.northnorthants.gov.uk/local-offer" TargetMode="Externa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hyperlink" Target="https://iassnorthants.co.uk/parents-and-carers/send-support/"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hyperlink" Target="https://widgitonline.com/en/plans" TargetMode="External"/><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21.png"/><Relationship Id="rId4" Type="http://schemas.openxmlformats.org/officeDocument/2006/relationships/image" Target="../media/image20.png"/></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hyperlink" Target="mailto:worrybox@wps.inmat.org.uk-" TargetMode="External"/><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26.png"/><Relationship Id="rId4" Type="http://schemas.openxmlformats.org/officeDocument/2006/relationships/image" Target="../media/image25.png"/></Relationships>
</file>

<file path=ppt/slides/_rels/slide17.xml.rels><?xml version="1.0" encoding="UTF-8" standalone="yes"?>
<Relationships xmlns="http://schemas.openxmlformats.org/package/2006/relationships"><Relationship Id="rId3" Type="http://schemas.openxmlformats.org/officeDocument/2006/relationships/hyperlink" Target="https://www.bdadyslexia.org.uk/dyslexia" TargetMode="External"/><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28.png"/><Relationship Id="rId4" Type="http://schemas.openxmlformats.org/officeDocument/2006/relationships/image" Target="../media/image27.png"/></Relationships>
</file>

<file path=ppt/slides/_rels/slide18.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29.png"/><Relationship Id="rId7" Type="http://schemas.openxmlformats.org/officeDocument/2006/relationships/image" Target="../media/image33.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32.png"/><Relationship Id="rId11" Type="http://schemas.openxmlformats.org/officeDocument/2006/relationships/image" Target="../media/image37.png"/><Relationship Id="rId5" Type="http://schemas.openxmlformats.org/officeDocument/2006/relationships/image" Target="../media/image31.png"/><Relationship Id="rId10" Type="http://schemas.openxmlformats.org/officeDocument/2006/relationships/image" Target="../media/image36.png"/><Relationship Id="rId4" Type="http://schemas.openxmlformats.org/officeDocument/2006/relationships/image" Target="../media/image30.png"/><Relationship Id="rId9" Type="http://schemas.openxmlformats.org/officeDocument/2006/relationships/image" Target="../media/image35.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9F9BF86-FE94-4517-B97D-026C7515E5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Grandview Display"/>
              <a:ea typeface="+mn-ea"/>
              <a:cs typeface="+mn-cs"/>
            </a:endParaRPr>
          </a:p>
        </p:txBody>
      </p:sp>
      <p:pic>
        <p:nvPicPr>
          <p:cNvPr id="4" name="Picture 3" descr="Abstract design of flower petals in pastel">
            <a:extLst>
              <a:ext uri="{FF2B5EF4-FFF2-40B4-BE49-F238E27FC236}">
                <a16:creationId xmlns:a16="http://schemas.microsoft.com/office/drawing/2014/main" id="{76FE0ED5-D5B9-513A-4A53-34048C486773}"/>
              </a:ext>
            </a:extLst>
          </p:cNvPr>
          <p:cNvPicPr>
            <a:picLocks noChangeAspect="1"/>
          </p:cNvPicPr>
          <p:nvPr/>
        </p:nvPicPr>
        <p:blipFill>
          <a:blip r:embed="rId2"/>
          <a:srcRect t="14122"/>
          <a:stretch>
            <a:fillRect/>
          </a:stretch>
        </p:blipFill>
        <p:spPr>
          <a:xfrm>
            <a:off x="20" y="10"/>
            <a:ext cx="12191979" cy="6857990"/>
          </a:xfrm>
          <a:prstGeom prst="rect">
            <a:avLst/>
          </a:prstGeom>
        </p:spPr>
      </p:pic>
      <p:sp>
        <p:nvSpPr>
          <p:cNvPr id="11" name="Rectangle 10">
            <a:extLst>
              <a:ext uri="{FF2B5EF4-FFF2-40B4-BE49-F238E27FC236}">
                <a16:creationId xmlns:a16="http://schemas.microsoft.com/office/drawing/2014/main" id="{05DEC45B-BA77-21C0-3869-05DE7C9237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1152940"/>
          </a:xfrm>
          <a:prstGeom prst="rect">
            <a:avLst/>
          </a:prstGeom>
          <a:solidFill>
            <a:schemeClr val="bg1">
              <a:alpha val="2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venir Next LT Pro"/>
              <a:ea typeface="+mn-ea"/>
              <a:cs typeface="+mn-cs"/>
            </a:endParaRPr>
          </a:p>
        </p:txBody>
      </p:sp>
      <p:sp>
        <p:nvSpPr>
          <p:cNvPr id="2" name="Title 1">
            <a:extLst>
              <a:ext uri="{FF2B5EF4-FFF2-40B4-BE49-F238E27FC236}">
                <a16:creationId xmlns:a16="http://schemas.microsoft.com/office/drawing/2014/main" id="{CF1759AC-534C-BF29-1BC0-3103E6C56ED6}"/>
              </a:ext>
            </a:extLst>
          </p:cNvPr>
          <p:cNvSpPr>
            <a:spLocks noGrp="1"/>
          </p:cNvSpPr>
          <p:nvPr>
            <p:ph type="ctrTitle"/>
          </p:nvPr>
        </p:nvSpPr>
        <p:spPr>
          <a:xfrm>
            <a:off x="444895" y="1661260"/>
            <a:ext cx="7950514" cy="870008"/>
          </a:xfrm>
        </p:spPr>
        <p:txBody>
          <a:bodyPr anchor="ctr">
            <a:normAutofit fontScale="90000"/>
          </a:bodyPr>
          <a:lstStyle/>
          <a:p>
            <a:r>
              <a:rPr lang="en-GB" sz="4800" dirty="0">
                <a:solidFill>
                  <a:schemeClr val="bg1"/>
                </a:solidFill>
              </a:rPr>
              <a:t>Wollaston Primary School</a:t>
            </a:r>
            <a:br>
              <a:rPr lang="en-GB" sz="4800" dirty="0">
                <a:solidFill>
                  <a:schemeClr val="bg1"/>
                </a:solidFill>
              </a:rPr>
            </a:br>
            <a:r>
              <a:rPr lang="en-GB" sz="4800" dirty="0">
                <a:solidFill>
                  <a:schemeClr val="bg1"/>
                </a:solidFill>
              </a:rPr>
              <a:t>SEND Information Report 2025-2026</a:t>
            </a:r>
          </a:p>
        </p:txBody>
      </p:sp>
      <p:sp>
        <p:nvSpPr>
          <p:cNvPr id="3" name="Subtitle 2">
            <a:extLst>
              <a:ext uri="{FF2B5EF4-FFF2-40B4-BE49-F238E27FC236}">
                <a16:creationId xmlns:a16="http://schemas.microsoft.com/office/drawing/2014/main" id="{8A8294D8-F09E-B363-4EB8-46BCF550817F}"/>
              </a:ext>
            </a:extLst>
          </p:cNvPr>
          <p:cNvSpPr>
            <a:spLocks noGrp="1"/>
          </p:cNvSpPr>
          <p:nvPr>
            <p:ph type="subTitle" idx="1"/>
          </p:nvPr>
        </p:nvSpPr>
        <p:spPr>
          <a:xfrm>
            <a:off x="8308323" y="159031"/>
            <a:ext cx="3525868" cy="870008"/>
          </a:xfrm>
        </p:spPr>
        <p:txBody>
          <a:bodyPr anchor="ctr">
            <a:normAutofit fontScale="77500" lnSpcReduction="20000"/>
          </a:bodyPr>
          <a:lstStyle/>
          <a:p>
            <a:pPr algn="r"/>
            <a:r>
              <a:rPr lang="en-GB" sz="1600" dirty="0">
                <a:solidFill>
                  <a:srgbClr val="FFFFFF"/>
                </a:solidFill>
              </a:rPr>
              <a:t>Reviewed September 2025</a:t>
            </a:r>
          </a:p>
          <a:p>
            <a:pPr algn="r"/>
            <a:r>
              <a:rPr lang="en-GB" sz="1600" dirty="0">
                <a:solidFill>
                  <a:srgbClr val="FFFFFF"/>
                </a:solidFill>
              </a:rPr>
              <a:t>NEXT REVIEW SEPTEMBER 2026</a:t>
            </a:r>
          </a:p>
        </p:txBody>
      </p:sp>
      <p:cxnSp>
        <p:nvCxnSpPr>
          <p:cNvPr id="13" name="Straight Connector 12">
            <a:extLst>
              <a:ext uri="{FF2B5EF4-FFF2-40B4-BE49-F238E27FC236}">
                <a16:creationId xmlns:a16="http://schemas.microsoft.com/office/drawing/2014/main" id="{6E25B8EB-C8DD-E579-2093-D182FC5B0F4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rot="16200000">
            <a:off x="-560574" y="576072"/>
            <a:ext cx="1152144"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088C01AA-1706-AA59-5147-0CD31384845B}"/>
              </a:ext>
            </a:extLst>
          </p:cNvPr>
          <p:cNvPicPr>
            <a:picLocks noChangeAspect="1"/>
          </p:cNvPicPr>
          <p:nvPr/>
        </p:nvPicPr>
        <p:blipFill>
          <a:blip r:embed="rId3"/>
          <a:stretch>
            <a:fillRect/>
          </a:stretch>
        </p:blipFill>
        <p:spPr>
          <a:xfrm>
            <a:off x="9189280" y="2996999"/>
            <a:ext cx="2482977" cy="1847627"/>
          </a:xfrm>
          <a:prstGeom prst="rect">
            <a:avLst/>
          </a:prstGeom>
        </p:spPr>
      </p:pic>
      <p:pic>
        <p:nvPicPr>
          <p:cNvPr id="8" name="Picture 7">
            <a:extLst>
              <a:ext uri="{FF2B5EF4-FFF2-40B4-BE49-F238E27FC236}">
                <a16:creationId xmlns:a16="http://schemas.microsoft.com/office/drawing/2014/main" id="{55A38FED-EFE4-E4B8-5ACF-E467C66D9D18}"/>
              </a:ext>
            </a:extLst>
          </p:cNvPr>
          <p:cNvPicPr>
            <a:picLocks noChangeAspect="1"/>
          </p:cNvPicPr>
          <p:nvPr/>
        </p:nvPicPr>
        <p:blipFill>
          <a:blip r:embed="rId4"/>
          <a:stretch>
            <a:fillRect/>
          </a:stretch>
        </p:blipFill>
        <p:spPr>
          <a:xfrm>
            <a:off x="9027347" y="5591814"/>
            <a:ext cx="2806844" cy="1009702"/>
          </a:xfrm>
          <a:prstGeom prst="rect">
            <a:avLst/>
          </a:prstGeom>
        </p:spPr>
      </p:pic>
      <p:pic>
        <p:nvPicPr>
          <p:cNvPr id="12" name="Picture 11">
            <a:extLst>
              <a:ext uri="{FF2B5EF4-FFF2-40B4-BE49-F238E27FC236}">
                <a16:creationId xmlns:a16="http://schemas.microsoft.com/office/drawing/2014/main" id="{57A5D343-1292-589F-ECD5-6303CEE2E626}"/>
              </a:ext>
            </a:extLst>
          </p:cNvPr>
          <p:cNvPicPr>
            <a:picLocks noChangeAspect="1"/>
          </p:cNvPicPr>
          <p:nvPr/>
        </p:nvPicPr>
        <p:blipFill>
          <a:blip r:embed="rId5"/>
          <a:stretch>
            <a:fillRect/>
          </a:stretch>
        </p:blipFill>
        <p:spPr>
          <a:xfrm>
            <a:off x="1340758" y="3429000"/>
            <a:ext cx="6331282" cy="2759927"/>
          </a:xfrm>
          <a:prstGeom prst="rect">
            <a:avLst/>
          </a:prstGeom>
        </p:spPr>
      </p:pic>
    </p:spTree>
    <p:extLst>
      <p:ext uri="{BB962C8B-B14F-4D97-AF65-F5344CB8AC3E}">
        <p14:creationId xmlns:p14="http://schemas.microsoft.com/office/powerpoint/2010/main" val="248026058"/>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3765A8-24C9-09CF-808A-F8DDC7D24D21}"/>
            </a:ext>
          </a:extLst>
        </p:cNvPr>
        <p:cNvGrpSpPr/>
        <p:nvPr/>
      </p:nvGrpSpPr>
      <p:grpSpPr>
        <a:xfrm>
          <a:off x="0" y="0"/>
          <a:ext cx="0" cy="0"/>
          <a:chOff x="0" y="0"/>
          <a:chExt cx="0" cy="0"/>
        </a:xfrm>
      </p:grpSpPr>
      <p:pic>
        <p:nvPicPr>
          <p:cNvPr id="4" name="Picture 3" descr="Abstract design of flower petals in pastel">
            <a:extLst>
              <a:ext uri="{FF2B5EF4-FFF2-40B4-BE49-F238E27FC236}">
                <a16:creationId xmlns:a16="http://schemas.microsoft.com/office/drawing/2014/main" id="{CD8CB7E2-AA68-A8FE-C860-D05F5F366FAF}"/>
              </a:ext>
            </a:extLst>
          </p:cNvPr>
          <p:cNvPicPr>
            <a:picLocks noChangeAspect="1"/>
          </p:cNvPicPr>
          <p:nvPr/>
        </p:nvPicPr>
        <p:blipFill>
          <a:blip r:embed="rId2"/>
          <a:srcRect t="14122"/>
          <a:stretch>
            <a:fillRect/>
          </a:stretch>
        </p:blipFill>
        <p:spPr>
          <a:xfrm>
            <a:off x="20" y="10"/>
            <a:ext cx="12191979" cy="6857990"/>
          </a:xfrm>
          <a:prstGeom prst="rect">
            <a:avLst/>
          </a:prstGeom>
        </p:spPr>
      </p:pic>
      <p:sp>
        <p:nvSpPr>
          <p:cNvPr id="2" name="Title 1">
            <a:extLst>
              <a:ext uri="{FF2B5EF4-FFF2-40B4-BE49-F238E27FC236}">
                <a16:creationId xmlns:a16="http://schemas.microsoft.com/office/drawing/2014/main" id="{AAC1CF61-13BE-A4FD-0155-FBEC435CDD65}"/>
              </a:ext>
            </a:extLst>
          </p:cNvPr>
          <p:cNvSpPr>
            <a:spLocks noGrp="1"/>
          </p:cNvSpPr>
          <p:nvPr>
            <p:ph type="ctrTitle"/>
          </p:nvPr>
        </p:nvSpPr>
        <p:spPr>
          <a:xfrm>
            <a:off x="2197495" y="594035"/>
            <a:ext cx="7950514" cy="870008"/>
          </a:xfrm>
        </p:spPr>
        <p:txBody>
          <a:bodyPr anchor="ctr">
            <a:normAutofit fontScale="90000"/>
          </a:bodyPr>
          <a:lstStyle/>
          <a:p>
            <a:pPr algn="ctr"/>
            <a:r>
              <a:rPr lang="en-GB" sz="4800" u="sng" dirty="0"/>
              <a:t>Welcome to our School SEND Information Report</a:t>
            </a:r>
          </a:p>
        </p:txBody>
      </p:sp>
      <p:sp>
        <p:nvSpPr>
          <p:cNvPr id="3" name="Subtitle 2">
            <a:extLst>
              <a:ext uri="{FF2B5EF4-FFF2-40B4-BE49-F238E27FC236}">
                <a16:creationId xmlns:a16="http://schemas.microsoft.com/office/drawing/2014/main" id="{289402BD-09BC-629F-04FF-E304931C315D}"/>
              </a:ext>
            </a:extLst>
          </p:cNvPr>
          <p:cNvSpPr>
            <a:spLocks noGrp="1"/>
          </p:cNvSpPr>
          <p:nvPr>
            <p:ph type="subTitle" idx="1"/>
          </p:nvPr>
        </p:nvSpPr>
        <p:spPr>
          <a:xfrm>
            <a:off x="8308323" y="159031"/>
            <a:ext cx="3525868" cy="870008"/>
          </a:xfrm>
        </p:spPr>
        <p:txBody>
          <a:bodyPr anchor="ctr">
            <a:normAutofit fontScale="77500" lnSpcReduction="20000"/>
          </a:bodyPr>
          <a:lstStyle/>
          <a:p>
            <a:pPr algn="r"/>
            <a:r>
              <a:rPr lang="en-GB" sz="1600" dirty="0">
                <a:solidFill>
                  <a:srgbClr val="FFFFFF"/>
                </a:solidFill>
              </a:rPr>
              <a:t>Reviewed September 2025</a:t>
            </a:r>
          </a:p>
          <a:p>
            <a:pPr algn="r"/>
            <a:r>
              <a:rPr lang="en-GB" sz="1600" dirty="0">
                <a:solidFill>
                  <a:srgbClr val="FFFFFF"/>
                </a:solidFill>
              </a:rPr>
              <a:t>NEX SENDT REVIEW SEPTEMBER 2026</a:t>
            </a:r>
          </a:p>
        </p:txBody>
      </p:sp>
      <p:sp>
        <p:nvSpPr>
          <p:cNvPr id="5" name="TextBox 4">
            <a:extLst>
              <a:ext uri="{FF2B5EF4-FFF2-40B4-BE49-F238E27FC236}">
                <a16:creationId xmlns:a16="http://schemas.microsoft.com/office/drawing/2014/main" id="{DF8BCDA5-9E49-AF8C-B95B-B8DBFA89D64E}"/>
              </a:ext>
            </a:extLst>
          </p:cNvPr>
          <p:cNvSpPr txBox="1"/>
          <p:nvPr/>
        </p:nvSpPr>
        <p:spPr>
          <a:xfrm>
            <a:off x="827314" y="1883229"/>
            <a:ext cx="10722429" cy="4247317"/>
          </a:xfrm>
          <a:prstGeom prst="rect">
            <a:avLst/>
          </a:prstGeom>
          <a:noFill/>
        </p:spPr>
        <p:txBody>
          <a:bodyPr wrap="square" rtlCol="0">
            <a:spAutoFit/>
          </a:bodyPr>
          <a:lstStyle/>
          <a:p>
            <a:r>
              <a:rPr lang="en-GB" b="1" dirty="0"/>
              <a:t>At Wollaston Primary School we strongly place nurture at the heart of every school day. We pride ourselves on the pastoral support that we offer our children and families, and openly welcome our families in sharing with us any problem or concern as we promote a team of support around each child. We understand that children learn best when they feel safe and happy, and strive to ensure that every child feels a sense of belonging in their class, and as part of the wider school community. We are proud of the achievements of every child in our care and understand the importance of celebrating the small steps alongside the larger leaps of progress. </a:t>
            </a:r>
          </a:p>
          <a:p>
            <a:endParaRPr lang="en-GB" b="1" u="sng" dirty="0">
              <a:effectLst>
                <a:outerShdw blurRad="38100" dist="38100" dir="2700000" algn="tl">
                  <a:srgbClr val="000000">
                    <a:alpha val="43137"/>
                  </a:srgbClr>
                </a:outerShdw>
              </a:effectLst>
            </a:endParaRPr>
          </a:p>
          <a:p>
            <a:r>
              <a:rPr lang="en-GB" b="1" u="sng" dirty="0">
                <a:effectLst>
                  <a:outerShdw blurRad="38100" dist="38100" dir="2700000" algn="tl">
                    <a:srgbClr val="000000">
                      <a:alpha val="43137"/>
                    </a:srgbClr>
                  </a:outerShdw>
                </a:effectLst>
              </a:rPr>
              <a:t>Why do we need a SEND Information Report?</a:t>
            </a:r>
          </a:p>
          <a:p>
            <a:endParaRPr lang="en-GB" b="1" dirty="0"/>
          </a:p>
          <a:p>
            <a:r>
              <a:rPr lang="en-GB" b="1" dirty="0"/>
              <a:t>The purpose of a SEND information report is to inform the reader about how we support children with a special educational need within our school community.</a:t>
            </a:r>
          </a:p>
          <a:p>
            <a:endParaRPr lang="en-GB" b="1" dirty="0"/>
          </a:p>
          <a:p>
            <a:r>
              <a:rPr lang="en-GB" b="1" dirty="0"/>
              <a:t>Our report outlines the support that is put into place across the school year for our children and aims to provide answers to questions that parents and carers may have about our school based support.</a:t>
            </a:r>
          </a:p>
        </p:txBody>
      </p:sp>
    </p:spTree>
    <p:extLst>
      <p:ext uri="{BB962C8B-B14F-4D97-AF65-F5344CB8AC3E}">
        <p14:creationId xmlns:p14="http://schemas.microsoft.com/office/powerpoint/2010/main" val="30200042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DFF7D7-615C-2C92-97B7-18A9DF1A8F7B}"/>
            </a:ext>
          </a:extLst>
        </p:cNvPr>
        <p:cNvGrpSpPr/>
        <p:nvPr/>
      </p:nvGrpSpPr>
      <p:grpSpPr>
        <a:xfrm>
          <a:off x="0" y="0"/>
          <a:ext cx="0" cy="0"/>
          <a:chOff x="0" y="0"/>
          <a:chExt cx="0" cy="0"/>
        </a:xfrm>
      </p:grpSpPr>
      <p:pic>
        <p:nvPicPr>
          <p:cNvPr id="4" name="Picture 3" descr="Abstract design of flower petals in pastel">
            <a:extLst>
              <a:ext uri="{FF2B5EF4-FFF2-40B4-BE49-F238E27FC236}">
                <a16:creationId xmlns:a16="http://schemas.microsoft.com/office/drawing/2014/main" id="{1D456BE1-AE55-8305-6EBB-9A1DC291709F}"/>
              </a:ext>
            </a:extLst>
          </p:cNvPr>
          <p:cNvPicPr>
            <a:picLocks noChangeAspect="1"/>
          </p:cNvPicPr>
          <p:nvPr/>
        </p:nvPicPr>
        <p:blipFill>
          <a:blip r:embed="rId2"/>
          <a:srcRect t="14122"/>
          <a:stretch>
            <a:fillRect/>
          </a:stretch>
        </p:blipFill>
        <p:spPr>
          <a:xfrm>
            <a:off x="21" y="10"/>
            <a:ext cx="12191979" cy="6857990"/>
          </a:xfrm>
          <a:prstGeom prst="rect">
            <a:avLst/>
          </a:prstGeom>
        </p:spPr>
      </p:pic>
      <p:sp>
        <p:nvSpPr>
          <p:cNvPr id="2" name="Title 1">
            <a:extLst>
              <a:ext uri="{FF2B5EF4-FFF2-40B4-BE49-F238E27FC236}">
                <a16:creationId xmlns:a16="http://schemas.microsoft.com/office/drawing/2014/main" id="{D190F6A0-87FC-E99F-5777-61AC6479BEC8}"/>
              </a:ext>
            </a:extLst>
          </p:cNvPr>
          <p:cNvSpPr>
            <a:spLocks noGrp="1"/>
          </p:cNvSpPr>
          <p:nvPr>
            <p:ph type="ctrTitle"/>
          </p:nvPr>
        </p:nvSpPr>
        <p:spPr>
          <a:xfrm>
            <a:off x="2197495" y="594035"/>
            <a:ext cx="7950514" cy="870008"/>
          </a:xfrm>
        </p:spPr>
        <p:txBody>
          <a:bodyPr anchor="ctr">
            <a:normAutofit fontScale="90000"/>
          </a:bodyPr>
          <a:lstStyle/>
          <a:p>
            <a:pPr algn="ctr"/>
            <a:r>
              <a:rPr lang="en-GB" sz="4800" u="sng" dirty="0"/>
              <a:t>Our Wollaston Send Support Team</a:t>
            </a:r>
          </a:p>
        </p:txBody>
      </p:sp>
      <p:sp>
        <p:nvSpPr>
          <p:cNvPr id="3" name="Subtitle 2">
            <a:extLst>
              <a:ext uri="{FF2B5EF4-FFF2-40B4-BE49-F238E27FC236}">
                <a16:creationId xmlns:a16="http://schemas.microsoft.com/office/drawing/2014/main" id="{4DF9B6B2-DF8E-ECCD-64B3-AFD4BF6F800F}"/>
              </a:ext>
            </a:extLst>
          </p:cNvPr>
          <p:cNvSpPr>
            <a:spLocks noGrp="1"/>
          </p:cNvSpPr>
          <p:nvPr>
            <p:ph type="subTitle" idx="1"/>
          </p:nvPr>
        </p:nvSpPr>
        <p:spPr>
          <a:xfrm>
            <a:off x="8308323" y="159031"/>
            <a:ext cx="3525868" cy="870008"/>
          </a:xfrm>
        </p:spPr>
        <p:txBody>
          <a:bodyPr anchor="ctr">
            <a:normAutofit fontScale="77500" lnSpcReduction="20000"/>
          </a:bodyPr>
          <a:lstStyle/>
          <a:p>
            <a:pPr algn="r"/>
            <a:r>
              <a:rPr lang="en-GB" sz="1600" dirty="0">
                <a:solidFill>
                  <a:srgbClr val="FFFFFF"/>
                </a:solidFill>
              </a:rPr>
              <a:t>Reviewed September 2025</a:t>
            </a:r>
          </a:p>
          <a:p>
            <a:pPr algn="r"/>
            <a:r>
              <a:rPr lang="en-GB" sz="1600" dirty="0">
                <a:solidFill>
                  <a:srgbClr val="FFFFFF"/>
                </a:solidFill>
              </a:rPr>
              <a:t>NEX SENDT REVIEW SEPTEMBER 2026</a:t>
            </a:r>
          </a:p>
        </p:txBody>
      </p:sp>
      <p:sp>
        <p:nvSpPr>
          <p:cNvPr id="5" name="TextBox 4">
            <a:extLst>
              <a:ext uri="{FF2B5EF4-FFF2-40B4-BE49-F238E27FC236}">
                <a16:creationId xmlns:a16="http://schemas.microsoft.com/office/drawing/2014/main" id="{596DD61E-93E8-406C-EA43-B7C73D5C6BF4}"/>
              </a:ext>
            </a:extLst>
          </p:cNvPr>
          <p:cNvSpPr txBox="1"/>
          <p:nvPr/>
        </p:nvSpPr>
        <p:spPr>
          <a:xfrm>
            <a:off x="811537" y="1752600"/>
            <a:ext cx="10722429" cy="1200329"/>
          </a:xfrm>
          <a:prstGeom prst="rect">
            <a:avLst/>
          </a:prstGeom>
          <a:noFill/>
        </p:spPr>
        <p:txBody>
          <a:bodyPr wrap="square" rtlCol="0">
            <a:spAutoFit/>
          </a:bodyPr>
          <a:lstStyle/>
          <a:p>
            <a:r>
              <a:rPr lang="en-GB" b="1" dirty="0"/>
              <a:t>We are fortunate to have developed a SEND support team within our school. Whilst every teacher is expected to be a ‘teacher of SEND’ our team strategically support, lead and manage SEND processes and support across school. Whilst email contacts for our SEND team are readily available our staff do have teaching responsibilities and may not be available at points of the day.</a:t>
            </a:r>
          </a:p>
        </p:txBody>
      </p:sp>
      <p:sp>
        <p:nvSpPr>
          <p:cNvPr id="6" name="TextBox 5">
            <a:extLst>
              <a:ext uri="{FF2B5EF4-FFF2-40B4-BE49-F238E27FC236}">
                <a16:creationId xmlns:a16="http://schemas.microsoft.com/office/drawing/2014/main" id="{897CCCAD-FEC9-7D0F-B44C-F2B1A43E1E45}"/>
              </a:ext>
            </a:extLst>
          </p:cNvPr>
          <p:cNvSpPr txBox="1"/>
          <p:nvPr/>
        </p:nvSpPr>
        <p:spPr>
          <a:xfrm>
            <a:off x="2623457" y="5780313"/>
            <a:ext cx="2775857" cy="923330"/>
          </a:xfrm>
          <a:prstGeom prst="rect">
            <a:avLst/>
          </a:prstGeom>
          <a:noFill/>
        </p:spPr>
        <p:txBody>
          <a:bodyPr wrap="square" rtlCol="0">
            <a:spAutoFit/>
          </a:bodyPr>
          <a:lstStyle/>
          <a:p>
            <a:r>
              <a:rPr lang="en-GB" b="1" dirty="0">
                <a:effectLst>
                  <a:outerShdw blurRad="38100" dist="38100" dir="2700000" algn="tl">
                    <a:srgbClr val="000000">
                      <a:alpha val="43137"/>
                    </a:srgbClr>
                  </a:outerShdw>
                </a:effectLst>
              </a:rPr>
              <a:t>Miss Pullin-Deputy Head, SENCO and Deputy Safeguarding Lead</a:t>
            </a:r>
          </a:p>
        </p:txBody>
      </p:sp>
      <p:sp>
        <p:nvSpPr>
          <p:cNvPr id="7" name="TextBox 6">
            <a:extLst>
              <a:ext uri="{FF2B5EF4-FFF2-40B4-BE49-F238E27FC236}">
                <a16:creationId xmlns:a16="http://schemas.microsoft.com/office/drawing/2014/main" id="{BD1BED28-808F-F560-9A37-CC6FE9DAD0E1}"/>
              </a:ext>
            </a:extLst>
          </p:cNvPr>
          <p:cNvSpPr txBox="1"/>
          <p:nvPr/>
        </p:nvSpPr>
        <p:spPr>
          <a:xfrm>
            <a:off x="566057" y="5780314"/>
            <a:ext cx="2775857" cy="923330"/>
          </a:xfrm>
          <a:prstGeom prst="rect">
            <a:avLst/>
          </a:prstGeom>
          <a:noFill/>
        </p:spPr>
        <p:txBody>
          <a:bodyPr wrap="square" rtlCol="0">
            <a:spAutoFit/>
          </a:bodyPr>
          <a:lstStyle/>
          <a:p>
            <a:r>
              <a:rPr lang="en-GB" b="1" dirty="0">
                <a:effectLst>
                  <a:outerShdw blurRad="38100" dist="38100" dir="2700000" algn="tl">
                    <a:srgbClr val="000000">
                      <a:alpha val="43137"/>
                    </a:srgbClr>
                  </a:outerShdw>
                </a:effectLst>
              </a:rPr>
              <a:t>Mrs Richards-Headteacher and safeguarding lead</a:t>
            </a:r>
          </a:p>
        </p:txBody>
      </p:sp>
      <p:sp>
        <p:nvSpPr>
          <p:cNvPr id="9" name="TextBox 8">
            <a:extLst>
              <a:ext uri="{FF2B5EF4-FFF2-40B4-BE49-F238E27FC236}">
                <a16:creationId xmlns:a16="http://schemas.microsoft.com/office/drawing/2014/main" id="{E92139DD-B9C3-4F7D-6ADF-B0BB09E0DADB}"/>
              </a:ext>
            </a:extLst>
          </p:cNvPr>
          <p:cNvSpPr txBox="1"/>
          <p:nvPr/>
        </p:nvSpPr>
        <p:spPr>
          <a:xfrm>
            <a:off x="5532466" y="5780313"/>
            <a:ext cx="2775857" cy="646331"/>
          </a:xfrm>
          <a:prstGeom prst="rect">
            <a:avLst/>
          </a:prstGeom>
          <a:noFill/>
        </p:spPr>
        <p:txBody>
          <a:bodyPr wrap="square" rtlCol="0">
            <a:spAutoFit/>
          </a:bodyPr>
          <a:lstStyle/>
          <a:p>
            <a:r>
              <a:rPr lang="en-GB" b="1" dirty="0">
                <a:effectLst>
                  <a:outerShdw blurRad="38100" dist="38100" dir="2700000" algn="tl">
                    <a:srgbClr val="000000">
                      <a:alpha val="43137"/>
                    </a:srgbClr>
                  </a:outerShdw>
                </a:effectLst>
              </a:rPr>
              <a:t>Mrs Coates-EHCP manager-Mon-Wed</a:t>
            </a:r>
          </a:p>
        </p:txBody>
      </p:sp>
      <p:sp>
        <p:nvSpPr>
          <p:cNvPr id="10" name="TextBox 9">
            <a:extLst>
              <a:ext uri="{FF2B5EF4-FFF2-40B4-BE49-F238E27FC236}">
                <a16:creationId xmlns:a16="http://schemas.microsoft.com/office/drawing/2014/main" id="{1031EE74-BA46-5CBA-641A-4135FCDA75DC}"/>
              </a:ext>
            </a:extLst>
          </p:cNvPr>
          <p:cNvSpPr txBox="1"/>
          <p:nvPr/>
        </p:nvSpPr>
        <p:spPr>
          <a:xfrm>
            <a:off x="7717971" y="5802083"/>
            <a:ext cx="2775857" cy="923330"/>
          </a:xfrm>
          <a:prstGeom prst="rect">
            <a:avLst/>
          </a:prstGeom>
          <a:noFill/>
        </p:spPr>
        <p:txBody>
          <a:bodyPr wrap="square" rtlCol="0">
            <a:spAutoFit/>
          </a:bodyPr>
          <a:lstStyle/>
          <a:p>
            <a:r>
              <a:rPr lang="en-GB" b="1" dirty="0">
                <a:effectLst>
                  <a:outerShdw blurRad="38100" dist="38100" dir="2700000" algn="tl">
                    <a:srgbClr val="000000">
                      <a:alpha val="43137"/>
                    </a:srgbClr>
                  </a:outerShdw>
                </a:effectLst>
              </a:rPr>
              <a:t>Mrs Green- SALT and OT lead and safeguarding lead- Wed-Fri</a:t>
            </a:r>
          </a:p>
        </p:txBody>
      </p:sp>
      <p:pic>
        <p:nvPicPr>
          <p:cNvPr id="12" name="Picture 11">
            <a:extLst>
              <a:ext uri="{FF2B5EF4-FFF2-40B4-BE49-F238E27FC236}">
                <a16:creationId xmlns:a16="http://schemas.microsoft.com/office/drawing/2014/main" id="{DF3FB82B-CDE1-BF21-0D37-4E0568D2AE83}"/>
              </a:ext>
            </a:extLst>
          </p:cNvPr>
          <p:cNvPicPr>
            <a:picLocks noChangeAspect="1"/>
          </p:cNvPicPr>
          <p:nvPr/>
        </p:nvPicPr>
        <p:blipFill>
          <a:blip r:embed="rId3"/>
          <a:stretch>
            <a:fillRect/>
          </a:stretch>
        </p:blipFill>
        <p:spPr>
          <a:xfrm>
            <a:off x="833859" y="3784722"/>
            <a:ext cx="1363636" cy="1765420"/>
          </a:xfrm>
          <a:prstGeom prst="rect">
            <a:avLst/>
          </a:prstGeom>
        </p:spPr>
      </p:pic>
      <p:pic>
        <p:nvPicPr>
          <p:cNvPr id="14" name="Picture 13">
            <a:extLst>
              <a:ext uri="{FF2B5EF4-FFF2-40B4-BE49-F238E27FC236}">
                <a16:creationId xmlns:a16="http://schemas.microsoft.com/office/drawing/2014/main" id="{3C08A012-088F-CCF4-907B-F301BF71B829}"/>
              </a:ext>
            </a:extLst>
          </p:cNvPr>
          <p:cNvPicPr>
            <a:picLocks noChangeAspect="1"/>
          </p:cNvPicPr>
          <p:nvPr/>
        </p:nvPicPr>
        <p:blipFill>
          <a:blip r:embed="rId4"/>
          <a:stretch>
            <a:fillRect/>
          </a:stretch>
        </p:blipFill>
        <p:spPr>
          <a:xfrm>
            <a:off x="3147277" y="3784722"/>
            <a:ext cx="1244236" cy="1765420"/>
          </a:xfrm>
          <a:prstGeom prst="rect">
            <a:avLst/>
          </a:prstGeom>
        </p:spPr>
      </p:pic>
      <p:pic>
        <p:nvPicPr>
          <p:cNvPr id="16" name="Picture 15">
            <a:extLst>
              <a:ext uri="{FF2B5EF4-FFF2-40B4-BE49-F238E27FC236}">
                <a16:creationId xmlns:a16="http://schemas.microsoft.com/office/drawing/2014/main" id="{B8D6D02F-B382-4978-6867-7D0C642D2FA7}"/>
              </a:ext>
            </a:extLst>
          </p:cNvPr>
          <p:cNvPicPr>
            <a:picLocks noChangeAspect="1"/>
          </p:cNvPicPr>
          <p:nvPr/>
        </p:nvPicPr>
        <p:blipFill>
          <a:blip r:embed="rId5"/>
          <a:stretch>
            <a:fillRect/>
          </a:stretch>
        </p:blipFill>
        <p:spPr>
          <a:xfrm>
            <a:off x="5532466" y="3784722"/>
            <a:ext cx="1702168" cy="1841234"/>
          </a:xfrm>
          <a:prstGeom prst="rect">
            <a:avLst/>
          </a:prstGeom>
        </p:spPr>
      </p:pic>
      <p:pic>
        <p:nvPicPr>
          <p:cNvPr id="18" name="Picture 17">
            <a:extLst>
              <a:ext uri="{FF2B5EF4-FFF2-40B4-BE49-F238E27FC236}">
                <a16:creationId xmlns:a16="http://schemas.microsoft.com/office/drawing/2014/main" id="{75044CEB-793F-DB16-00E1-7E6472613505}"/>
              </a:ext>
            </a:extLst>
          </p:cNvPr>
          <p:cNvPicPr>
            <a:picLocks noChangeAspect="1"/>
          </p:cNvPicPr>
          <p:nvPr/>
        </p:nvPicPr>
        <p:blipFill>
          <a:blip r:embed="rId6"/>
          <a:stretch>
            <a:fillRect/>
          </a:stretch>
        </p:blipFill>
        <p:spPr>
          <a:xfrm>
            <a:off x="8027715" y="3695457"/>
            <a:ext cx="1797142" cy="1930499"/>
          </a:xfrm>
          <a:prstGeom prst="rect">
            <a:avLst/>
          </a:prstGeom>
        </p:spPr>
      </p:pic>
      <p:sp>
        <p:nvSpPr>
          <p:cNvPr id="19" name="TextBox 18">
            <a:extLst>
              <a:ext uri="{FF2B5EF4-FFF2-40B4-BE49-F238E27FC236}">
                <a16:creationId xmlns:a16="http://schemas.microsoft.com/office/drawing/2014/main" id="{E3536135-10CD-F79E-D32F-72B78078C816}"/>
              </a:ext>
            </a:extLst>
          </p:cNvPr>
          <p:cNvSpPr txBox="1"/>
          <p:nvPr/>
        </p:nvSpPr>
        <p:spPr>
          <a:xfrm>
            <a:off x="478971" y="2952929"/>
            <a:ext cx="2144486" cy="646331"/>
          </a:xfrm>
          <a:prstGeom prst="rect">
            <a:avLst/>
          </a:prstGeom>
          <a:noFill/>
        </p:spPr>
        <p:txBody>
          <a:bodyPr wrap="square" rtlCol="0">
            <a:spAutoFit/>
          </a:bodyPr>
          <a:lstStyle/>
          <a:p>
            <a:r>
              <a:rPr lang="en-GB" b="1" dirty="0">
                <a:effectLst>
                  <a:outerShdw blurRad="38100" dist="38100" dir="2700000" algn="tl">
                    <a:srgbClr val="000000">
                      <a:alpha val="43137"/>
                    </a:srgbClr>
                  </a:outerShdw>
                </a:effectLst>
              </a:rPr>
              <a:t>Zoe.Richards@wps.inmat.org.uk</a:t>
            </a:r>
          </a:p>
        </p:txBody>
      </p:sp>
      <p:sp>
        <p:nvSpPr>
          <p:cNvPr id="20" name="TextBox 19">
            <a:extLst>
              <a:ext uri="{FF2B5EF4-FFF2-40B4-BE49-F238E27FC236}">
                <a16:creationId xmlns:a16="http://schemas.microsoft.com/office/drawing/2014/main" id="{B4170D0C-CAEC-C36D-7D16-F0B57A99B15E}"/>
              </a:ext>
            </a:extLst>
          </p:cNvPr>
          <p:cNvSpPr txBox="1"/>
          <p:nvPr/>
        </p:nvSpPr>
        <p:spPr>
          <a:xfrm>
            <a:off x="2623457" y="2952929"/>
            <a:ext cx="2035629" cy="646331"/>
          </a:xfrm>
          <a:prstGeom prst="rect">
            <a:avLst/>
          </a:prstGeom>
          <a:noFill/>
        </p:spPr>
        <p:txBody>
          <a:bodyPr wrap="square" rtlCol="0">
            <a:spAutoFit/>
          </a:bodyPr>
          <a:lstStyle/>
          <a:p>
            <a:r>
              <a:rPr lang="en-GB" b="1" dirty="0">
                <a:effectLst>
                  <a:outerShdw blurRad="38100" dist="38100" dir="2700000" algn="tl">
                    <a:srgbClr val="000000">
                      <a:alpha val="43137"/>
                    </a:srgbClr>
                  </a:outerShdw>
                </a:effectLst>
              </a:rPr>
              <a:t>Alison.pullin@wps.inmat.org.uk</a:t>
            </a:r>
          </a:p>
        </p:txBody>
      </p:sp>
      <p:sp>
        <p:nvSpPr>
          <p:cNvPr id="21" name="TextBox 20">
            <a:extLst>
              <a:ext uri="{FF2B5EF4-FFF2-40B4-BE49-F238E27FC236}">
                <a16:creationId xmlns:a16="http://schemas.microsoft.com/office/drawing/2014/main" id="{D4491CA2-22CF-9B3D-B576-65F086109B93}"/>
              </a:ext>
            </a:extLst>
          </p:cNvPr>
          <p:cNvSpPr txBox="1"/>
          <p:nvPr/>
        </p:nvSpPr>
        <p:spPr>
          <a:xfrm>
            <a:off x="5173425" y="2952928"/>
            <a:ext cx="2144486" cy="646331"/>
          </a:xfrm>
          <a:prstGeom prst="rect">
            <a:avLst/>
          </a:prstGeom>
          <a:noFill/>
        </p:spPr>
        <p:txBody>
          <a:bodyPr wrap="square" rtlCol="0">
            <a:spAutoFit/>
          </a:bodyPr>
          <a:lstStyle/>
          <a:p>
            <a:r>
              <a:rPr lang="en-GB" b="1" dirty="0">
                <a:effectLst>
                  <a:outerShdw blurRad="38100" dist="38100" dir="2700000" algn="tl">
                    <a:srgbClr val="000000">
                      <a:alpha val="43137"/>
                    </a:srgbClr>
                  </a:outerShdw>
                </a:effectLst>
              </a:rPr>
              <a:t>Trisha.coates@wps.inmat.org.uk</a:t>
            </a:r>
          </a:p>
        </p:txBody>
      </p:sp>
      <p:sp>
        <p:nvSpPr>
          <p:cNvPr id="22" name="TextBox 21">
            <a:extLst>
              <a:ext uri="{FF2B5EF4-FFF2-40B4-BE49-F238E27FC236}">
                <a16:creationId xmlns:a16="http://schemas.microsoft.com/office/drawing/2014/main" id="{4F913230-4972-D65A-999B-82D4A47D02D0}"/>
              </a:ext>
            </a:extLst>
          </p:cNvPr>
          <p:cNvSpPr txBox="1"/>
          <p:nvPr/>
        </p:nvSpPr>
        <p:spPr>
          <a:xfrm>
            <a:off x="7832250" y="2952929"/>
            <a:ext cx="2035630" cy="646331"/>
          </a:xfrm>
          <a:prstGeom prst="rect">
            <a:avLst/>
          </a:prstGeom>
          <a:noFill/>
        </p:spPr>
        <p:txBody>
          <a:bodyPr wrap="square" rtlCol="0">
            <a:spAutoFit/>
          </a:bodyPr>
          <a:lstStyle/>
          <a:p>
            <a:r>
              <a:rPr lang="en-GB" b="1" dirty="0">
                <a:effectLst>
                  <a:outerShdw blurRad="38100" dist="38100" dir="2700000" algn="tl">
                    <a:srgbClr val="000000">
                      <a:alpha val="43137"/>
                    </a:srgbClr>
                  </a:outerShdw>
                </a:effectLst>
              </a:rPr>
              <a:t>Katie.Green@wps.inmat.org.uk</a:t>
            </a:r>
          </a:p>
        </p:txBody>
      </p:sp>
      <p:sp>
        <p:nvSpPr>
          <p:cNvPr id="23" name="TextBox 22">
            <a:extLst>
              <a:ext uri="{FF2B5EF4-FFF2-40B4-BE49-F238E27FC236}">
                <a16:creationId xmlns:a16="http://schemas.microsoft.com/office/drawing/2014/main" id="{EEC7683B-7057-B858-5C83-678D62439078}"/>
              </a:ext>
            </a:extLst>
          </p:cNvPr>
          <p:cNvSpPr txBox="1"/>
          <p:nvPr/>
        </p:nvSpPr>
        <p:spPr>
          <a:xfrm>
            <a:off x="10287000" y="2970789"/>
            <a:ext cx="1676400" cy="1754326"/>
          </a:xfrm>
          <a:prstGeom prst="rect">
            <a:avLst/>
          </a:prstGeom>
          <a:noFill/>
        </p:spPr>
        <p:txBody>
          <a:bodyPr wrap="square" rtlCol="0">
            <a:spAutoFit/>
          </a:bodyPr>
          <a:lstStyle/>
          <a:p>
            <a:r>
              <a:rPr lang="en-GB" b="1" dirty="0">
                <a:effectLst>
                  <a:outerShdw blurRad="38100" dist="38100" dir="2700000" algn="tl">
                    <a:srgbClr val="000000">
                      <a:alpha val="43137"/>
                    </a:srgbClr>
                  </a:outerShdw>
                </a:effectLst>
              </a:rPr>
              <a:t>Wollaston Primary School, College Street, NN29 7SF</a:t>
            </a:r>
          </a:p>
          <a:p>
            <a:r>
              <a:rPr lang="en-GB" b="1" dirty="0">
                <a:effectLst>
                  <a:outerShdw blurRad="38100" dist="38100" dir="2700000" algn="tl">
                    <a:srgbClr val="000000">
                      <a:alpha val="43137"/>
                    </a:srgbClr>
                  </a:outerShdw>
                </a:effectLst>
              </a:rPr>
              <a:t>01933 664291</a:t>
            </a:r>
          </a:p>
        </p:txBody>
      </p:sp>
    </p:spTree>
    <p:extLst>
      <p:ext uri="{BB962C8B-B14F-4D97-AF65-F5344CB8AC3E}">
        <p14:creationId xmlns:p14="http://schemas.microsoft.com/office/powerpoint/2010/main" val="8262228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6B8DD3-F112-2E37-E5C9-7D53574F0F5A}"/>
            </a:ext>
          </a:extLst>
        </p:cNvPr>
        <p:cNvGrpSpPr/>
        <p:nvPr/>
      </p:nvGrpSpPr>
      <p:grpSpPr>
        <a:xfrm>
          <a:off x="0" y="0"/>
          <a:ext cx="0" cy="0"/>
          <a:chOff x="0" y="0"/>
          <a:chExt cx="0" cy="0"/>
        </a:xfrm>
      </p:grpSpPr>
      <p:pic>
        <p:nvPicPr>
          <p:cNvPr id="4" name="Picture 3" descr="Abstract design of flower petals in pastel">
            <a:extLst>
              <a:ext uri="{FF2B5EF4-FFF2-40B4-BE49-F238E27FC236}">
                <a16:creationId xmlns:a16="http://schemas.microsoft.com/office/drawing/2014/main" id="{78C66D71-236A-64FE-B088-B54E1A8984A1}"/>
              </a:ext>
            </a:extLst>
          </p:cNvPr>
          <p:cNvPicPr>
            <a:picLocks noChangeAspect="1"/>
          </p:cNvPicPr>
          <p:nvPr/>
        </p:nvPicPr>
        <p:blipFill>
          <a:blip r:embed="rId2"/>
          <a:srcRect t="14122"/>
          <a:stretch>
            <a:fillRect/>
          </a:stretch>
        </p:blipFill>
        <p:spPr>
          <a:xfrm>
            <a:off x="20" y="10"/>
            <a:ext cx="12191979" cy="6857990"/>
          </a:xfrm>
          <a:prstGeom prst="rect">
            <a:avLst/>
          </a:prstGeom>
        </p:spPr>
      </p:pic>
      <p:sp>
        <p:nvSpPr>
          <p:cNvPr id="2" name="Title 1">
            <a:extLst>
              <a:ext uri="{FF2B5EF4-FFF2-40B4-BE49-F238E27FC236}">
                <a16:creationId xmlns:a16="http://schemas.microsoft.com/office/drawing/2014/main" id="{4FCB88C5-BEA7-8B67-8DCF-E92B3A40DDCF}"/>
              </a:ext>
            </a:extLst>
          </p:cNvPr>
          <p:cNvSpPr>
            <a:spLocks noGrp="1"/>
          </p:cNvSpPr>
          <p:nvPr>
            <p:ph type="ctrTitle"/>
          </p:nvPr>
        </p:nvSpPr>
        <p:spPr>
          <a:xfrm>
            <a:off x="2197495" y="594035"/>
            <a:ext cx="7950514" cy="870008"/>
          </a:xfrm>
        </p:spPr>
        <p:txBody>
          <a:bodyPr anchor="ctr">
            <a:normAutofit fontScale="90000"/>
          </a:bodyPr>
          <a:lstStyle/>
          <a:p>
            <a:pPr algn="ctr"/>
            <a:r>
              <a:rPr lang="en-GB" sz="4800" u="sng" dirty="0"/>
              <a:t>Our SEND Identification Process</a:t>
            </a:r>
          </a:p>
        </p:txBody>
      </p:sp>
      <p:sp>
        <p:nvSpPr>
          <p:cNvPr id="3" name="Subtitle 2">
            <a:extLst>
              <a:ext uri="{FF2B5EF4-FFF2-40B4-BE49-F238E27FC236}">
                <a16:creationId xmlns:a16="http://schemas.microsoft.com/office/drawing/2014/main" id="{B80898C7-1297-5B04-9104-F05FF9DB287E}"/>
              </a:ext>
            </a:extLst>
          </p:cNvPr>
          <p:cNvSpPr>
            <a:spLocks noGrp="1"/>
          </p:cNvSpPr>
          <p:nvPr>
            <p:ph type="subTitle" idx="1"/>
          </p:nvPr>
        </p:nvSpPr>
        <p:spPr>
          <a:xfrm>
            <a:off x="8308323" y="159031"/>
            <a:ext cx="3525868" cy="870008"/>
          </a:xfrm>
        </p:spPr>
        <p:txBody>
          <a:bodyPr anchor="ctr">
            <a:normAutofit fontScale="77500" lnSpcReduction="20000"/>
          </a:bodyPr>
          <a:lstStyle/>
          <a:p>
            <a:pPr algn="r"/>
            <a:r>
              <a:rPr lang="en-GB" sz="1600" dirty="0">
                <a:solidFill>
                  <a:srgbClr val="FFFFFF"/>
                </a:solidFill>
              </a:rPr>
              <a:t>Reviewed September 2025</a:t>
            </a:r>
          </a:p>
          <a:p>
            <a:pPr algn="r"/>
            <a:r>
              <a:rPr lang="en-GB" sz="1600" dirty="0">
                <a:solidFill>
                  <a:srgbClr val="FFFFFF"/>
                </a:solidFill>
              </a:rPr>
              <a:t>NEX SENDT REVIEW SEPTEMBER 2026</a:t>
            </a:r>
          </a:p>
        </p:txBody>
      </p:sp>
      <p:sp>
        <p:nvSpPr>
          <p:cNvPr id="5" name="TextBox 4">
            <a:extLst>
              <a:ext uri="{FF2B5EF4-FFF2-40B4-BE49-F238E27FC236}">
                <a16:creationId xmlns:a16="http://schemas.microsoft.com/office/drawing/2014/main" id="{41E53432-81AE-B55F-22DF-D6DB4DAAEBC0}"/>
              </a:ext>
            </a:extLst>
          </p:cNvPr>
          <p:cNvSpPr txBox="1"/>
          <p:nvPr/>
        </p:nvSpPr>
        <p:spPr>
          <a:xfrm>
            <a:off x="435428" y="1464043"/>
            <a:ext cx="10722429" cy="5355312"/>
          </a:xfrm>
          <a:prstGeom prst="rect">
            <a:avLst/>
          </a:prstGeom>
          <a:noFill/>
        </p:spPr>
        <p:txBody>
          <a:bodyPr wrap="square" rtlCol="0">
            <a:spAutoFit/>
          </a:bodyPr>
          <a:lstStyle/>
          <a:p>
            <a:r>
              <a:rPr lang="en-GB" b="1" u="sng" dirty="0">
                <a:effectLst>
                  <a:outerShdw blurRad="38100" dist="38100" dir="2700000" algn="tl">
                    <a:srgbClr val="000000">
                      <a:alpha val="43137"/>
                    </a:srgbClr>
                  </a:outerShdw>
                </a:effectLst>
              </a:rPr>
              <a:t>What should I do if I have a concern about my child?</a:t>
            </a:r>
          </a:p>
          <a:p>
            <a:r>
              <a:rPr lang="en-GB" b="1" dirty="0"/>
              <a:t>At Wollaston Primary School we understand that many of our children may present differently at home to at school. We encourage parents and carers to share concerns with the SEN team </a:t>
            </a:r>
            <a:r>
              <a:rPr lang="en-GB" b="1" u="sng" dirty="0">
                <a:effectLst>
                  <a:outerShdw blurRad="38100" dist="38100" dir="2700000" algn="tl">
                    <a:srgbClr val="000000">
                      <a:alpha val="43137"/>
                    </a:srgbClr>
                  </a:outerShdw>
                </a:effectLst>
              </a:rPr>
              <a:t>via email </a:t>
            </a:r>
            <a:r>
              <a:rPr lang="en-GB" b="1" dirty="0"/>
              <a:t>in the first instance to ensure that records are consistent, and a chronology of your child’s needs can be maintained over time. Our SEND team meet regularly and actively promote early intervention for all of our children. Once a concern has been raised the SEND team will gather information from your child’s teacher, consider logs that may already be held on our Myconcern system and may observe your child in class and during unstructured times. Gathering as much information as possible ensures that the right plan is put into place and appropriate referrals can be made. Parent meetings are often arranged to ensure there is a support team around a child and to work together to agree actions and targets.</a:t>
            </a:r>
          </a:p>
          <a:p>
            <a:endParaRPr lang="en-GB" b="1" dirty="0"/>
          </a:p>
          <a:p>
            <a:r>
              <a:rPr lang="en-GB" b="1" u="sng" dirty="0">
                <a:effectLst>
                  <a:outerShdw blurRad="38100" dist="38100" dir="2700000" algn="tl">
                    <a:srgbClr val="000000">
                      <a:alpha val="43137"/>
                    </a:srgbClr>
                  </a:outerShdw>
                </a:effectLst>
              </a:rPr>
              <a:t>What happens if a teacher has a concern about my child?</a:t>
            </a:r>
          </a:p>
          <a:p>
            <a:r>
              <a:rPr lang="en-GB" b="1" dirty="0"/>
              <a:t>If a teacher or member of staff has a concern regarding your child’s progress, behaviour or development they will be asked to complete a class teacher concern sheet. This will collect assessment data, observations made in class and evidence of work where this is helpful. Once information is gathered the SEN team will consider evidence gathered and a parent meeting may be arranged to agree next steps, actions and targets. In some cases a period of monitoring over time may be needed to explore concerns fully.</a:t>
            </a:r>
          </a:p>
          <a:p>
            <a:endParaRPr lang="en-GB" dirty="0"/>
          </a:p>
        </p:txBody>
      </p:sp>
    </p:spTree>
    <p:extLst>
      <p:ext uri="{BB962C8B-B14F-4D97-AF65-F5344CB8AC3E}">
        <p14:creationId xmlns:p14="http://schemas.microsoft.com/office/powerpoint/2010/main" val="6800974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9F1C20-E5EC-1C6F-FE4D-672333CCDAC0}"/>
            </a:ext>
          </a:extLst>
        </p:cNvPr>
        <p:cNvGrpSpPr/>
        <p:nvPr/>
      </p:nvGrpSpPr>
      <p:grpSpPr>
        <a:xfrm>
          <a:off x="0" y="0"/>
          <a:ext cx="0" cy="0"/>
          <a:chOff x="0" y="0"/>
          <a:chExt cx="0" cy="0"/>
        </a:xfrm>
      </p:grpSpPr>
      <p:pic>
        <p:nvPicPr>
          <p:cNvPr id="4" name="Picture 3" descr="Abstract design of flower petals in pastel">
            <a:extLst>
              <a:ext uri="{FF2B5EF4-FFF2-40B4-BE49-F238E27FC236}">
                <a16:creationId xmlns:a16="http://schemas.microsoft.com/office/drawing/2014/main" id="{611DD9B1-7CF8-E63B-5203-4EEAB1AAF160}"/>
              </a:ext>
            </a:extLst>
          </p:cNvPr>
          <p:cNvPicPr>
            <a:picLocks noChangeAspect="1"/>
          </p:cNvPicPr>
          <p:nvPr/>
        </p:nvPicPr>
        <p:blipFill>
          <a:blip r:embed="rId2"/>
          <a:srcRect t="14122"/>
          <a:stretch>
            <a:fillRect/>
          </a:stretch>
        </p:blipFill>
        <p:spPr>
          <a:xfrm>
            <a:off x="20" y="10"/>
            <a:ext cx="12191979" cy="6857990"/>
          </a:xfrm>
          <a:prstGeom prst="rect">
            <a:avLst/>
          </a:prstGeom>
        </p:spPr>
      </p:pic>
      <p:sp>
        <p:nvSpPr>
          <p:cNvPr id="2" name="Title 1">
            <a:extLst>
              <a:ext uri="{FF2B5EF4-FFF2-40B4-BE49-F238E27FC236}">
                <a16:creationId xmlns:a16="http://schemas.microsoft.com/office/drawing/2014/main" id="{760940D5-31AF-3305-05D8-5BD6EAFB6B49}"/>
              </a:ext>
            </a:extLst>
          </p:cNvPr>
          <p:cNvSpPr>
            <a:spLocks noGrp="1"/>
          </p:cNvSpPr>
          <p:nvPr>
            <p:ph type="ctrTitle"/>
          </p:nvPr>
        </p:nvSpPr>
        <p:spPr>
          <a:xfrm>
            <a:off x="2197495" y="594035"/>
            <a:ext cx="7730276" cy="435004"/>
          </a:xfrm>
        </p:spPr>
        <p:txBody>
          <a:bodyPr anchor="ctr">
            <a:normAutofit fontScale="90000"/>
          </a:bodyPr>
          <a:lstStyle/>
          <a:p>
            <a:pPr algn="ctr"/>
            <a:r>
              <a:rPr lang="en-GB" sz="4800" u="sng" dirty="0"/>
              <a:t>Who Else Can I Seek Support From For My Child?</a:t>
            </a:r>
          </a:p>
        </p:txBody>
      </p:sp>
      <p:sp>
        <p:nvSpPr>
          <p:cNvPr id="3" name="Subtitle 2">
            <a:extLst>
              <a:ext uri="{FF2B5EF4-FFF2-40B4-BE49-F238E27FC236}">
                <a16:creationId xmlns:a16="http://schemas.microsoft.com/office/drawing/2014/main" id="{1D6CA195-8C4C-825A-1B04-A85175634EAB}"/>
              </a:ext>
            </a:extLst>
          </p:cNvPr>
          <p:cNvSpPr>
            <a:spLocks noGrp="1"/>
          </p:cNvSpPr>
          <p:nvPr>
            <p:ph type="subTitle" idx="1"/>
          </p:nvPr>
        </p:nvSpPr>
        <p:spPr>
          <a:xfrm>
            <a:off x="8308323" y="159031"/>
            <a:ext cx="3525868" cy="870008"/>
          </a:xfrm>
        </p:spPr>
        <p:txBody>
          <a:bodyPr anchor="ctr">
            <a:normAutofit fontScale="77500" lnSpcReduction="20000"/>
          </a:bodyPr>
          <a:lstStyle/>
          <a:p>
            <a:pPr algn="r"/>
            <a:r>
              <a:rPr lang="en-GB" sz="1600" dirty="0">
                <a:solidFill>
                  <a:srgbClr val="FFFFFF"/>
                </a:solidFill>
              </a:rPr>
              <a:t>Reviewed September 2025</a:t>
            </a:r>
          </a:p>
          <a:p>
            <a:pPr algn="r"/>
            <a:r>
              <a:rPr lang="en-GB" sz="1600" dirty="0">
                <a:solidFill>
                  <a:srgbClr val="FFFFFF"/>
                </a:solidFill>
              </a:rPr>
              <a:t>NEX SENDT REVIEW SEPTEMBER 2026</a:t>
            </a:r>
          </a:p>
        </p:txBody>
      </p:sp>
      <p:sp>
        <p:nvSpPr>
          <p:cNvPr id="5" name="TextBox 4">
            <a:extLst>
              <a:ext uri="{FF2B5EF4-FFF2-40B4-BE49-F238E27FC236}">
                <a16:creationId xmlns:a16="http://schemas.microsoft.com/office/drawing/2014/main" id="{D0E32689-F444-BD75-3F18-1B902576224E}"/>
              </a:ext>
            </a:extLst>
          </p:cNvPr>
          <p:cNvSpPr txBox="1"/>
          <p:nvPr/>
        </p:nvSpPr>
        <p:spPr>
          <a:xfrm>
            <a:off x="734785" y="1464043"/>
            <a:ext cx="10722429" cy="4801314"/>
          </a:xfrm>
          <a:prstGeom prst="rect">
            <a:avLst/>
          </a:prstGeom>
          <a:noFill/>
        </p:spPr>
        <p:txBody>
          <a:bodyPr wrap="square" rtlCol="0">
            <a:spAutoFit/>
          </a:bodyPr>
          <a:lstStyle/>
          <a:p>
            <a:r>
              <a:rPr lang="en-GB" b="1" dirty="0"/>
              <a:t>We have a number of strong links with outside agencies who regularly support and communicate with our SEN team. Many of these services can be accessed without a referral from school and often seeking self-referrals can be quicker than school based processes. We often recommend the following services:</a:t>
            </a:r>
          </a:p>
          <a:p>
            <a:endParaRPr lang="en-GB" b="1" dirty="0"/>
          </a:p>
          <a:p>
            <a:pPr marL="285750" indent="-285750">
              <a:buFont typeface="Arial" panose="020B0604020202020204" pitchFamily="34" charset="0"/>
              <a:buChar char="•"/>
            </a:pPr>
            <a:r>
              <a:rPr lang="en-GB" b="1" dirty="0">
                <a:effectLst>
                  <a:outerShdw blurRad="38100" dist="38100" dir="2700000" algn="tl">
                    <a:srgbClr val="000000">
                      <a:alpha val="43137"/>
                    </a:srgbClr>
                  </a:outerShdw>
                </a:effectLst>
              </a:rPr>
              <a:t>The 0-19 School nursing team- they can be contacted via telephone or the online chat service on their page-</a:t>
            </a:r>
            <a:r>
              <a:rPr lang="en-GB" b="1" dirty="0">
                <a:solidFill>
                  <a:schemeClr val="accent5">
                    <a:lumMod val="75000"/>
                  </a:schemeClr>
                </a:solidFill>
                <a:effectLst>
                  <a:outerShdw blurRad="38100" dist="38100" dir="2700000" algn="tl">
                    <a:srgbClr val="000000">
                      <a:alpha val="43137"/>
                    </a:srgbClr>
                  </a:outerShdw>
                </a:effectLst>
                <a:hlinkClick r:id="rId3">
                  <a:extLst>
                    <a:ext uri="{A12FA001-AC4F-418D-AE19-62706E023703}">
                      <ahyp:hlinkClr xmlns:ahyp="http://schemas.microsoft.com/office/drawing/2018/hyperlinkcolor" val="tx"/>
                    </a:ext>
                  </a:extLst>
                </a:hlinkClick>
              </a:rPr>
              <a:t>Children’s 0-19 Services | NHFT</a:t>
            </a:r>
            <a:endParaRPr lang="en-GB" b="1" dirty="0">
              <a:solidFill>
                <a:schemeClr val="accent5">
                  <a:lumMod val="75000"/>
                </a:schemeClr>
              </a:solidFill>
              <a:effectLst>
                <a:outerShdw blurRad="38100" dist="38100" dir="2700000" algn="tl">
                  <a:srgbClr val="000000">
                    <a:alpha val="43137"/>
                  </a:srgbClr>
                </a:outerShdw>
              </a:effectLst>
            </a:endParaRPr>
          </a:p>
          <a:p>
            <a:pPr marL="285750" indent="-285750">
              <a:buFont typeface="Arial" panose="020B0604020202020204" pitchFamily="34" charset="0"/>
              <a:buChar char="•"/>
            </a:pPr>
            <a:r>
              <a:rPr lang="en-GB" b="1" dirty="0">
                <a:effectLst>
                  <a:outerShdw blurRad="38100" dist="38100" dir="2700000" algn="tl">
                    <a:srgbClr val="000000">
                      <a:alpha val="43137"/>
                    </a:srgbClr>
                  </a:outerShdw>
                </a:effectLst>
              </a:rPr>
              <a:t>Your family GP- they can refer to many services and are able to access the Right To Choose Pathway (this cannot be referred into by school) </a:t>
            </a:r>
          </a:p>
          <a:p>
            <a:pPr marL="285750" indent="-285750">
              <a:buFont typeface="Arial" panose="020B0604020202020204" pitchFamily="34" charset="0"/>
              <a:buChar char="•"/>
            </a:pPr>
            <a:r>
              <a:rPr lang="en-GB" b="1" dirty="0">
                <a:effectLst>
                  <a:outerShdw blurRad="38100" dist="38100" dir="2700000" algn="tl">
                    <a:srgbClr val="000000">
                      <a:alpha val="43137"/>
                    </a:srgbClr>
                  </a:outerShdw>
                </a:effectLst>
              </a:rPr>
              <a:t>Service 6- accept self referrals- </a:t>
            </a:r>
            <a:r>
              <a:rPr lang="en-GB" b="1" dirty="0">
                <a:solidFill>
                  <a:srgbClr val="FF0000"/>
                </a:solidFill>
                <a:effectLst>
                  <a:outerShdw blurRad="38100" dist="38100" dir="2700000" algn="tl">
                    <a:srgbClr val="000000">
                      <a:alpha val="43137"/>
                    </a:srgbClr>
                  </a:outerShdw>
                </a:effectLst>
                <a:hlinkClick r:id="rId4">
                  <a:extLst>
                    <a:ext uri="{A12FA001-AC4F-418D-AE19-62706E023703}">
                      <ahyp:hlinkClr xmlns:ahyp="http://schemas.microsoft.com/office/drawing/2018/hyperlinkcolor" val="tx"/>
                    </a:ext>
                  </a:extLst>
                </a:hlinkClick>
              </a:rPr>
              <a:t>Service Six- Welcome</a:t>
            </a:r>
            <a:r>
              <a:rPr lang="en-GB" b="1" dirty="0">
                <a:solidFill>
                  <a:srgbClr val="FF0000"/>
                </a:solidFill>
                <a:effectLst>
                  <a:outerShdw blurRad="38100" dist="38100" dir="2700000" algn="tl">
                    <a:srgbClr val="000000">
                      <a:alpha val="43137"/>
                    </a:srgbClr>
                  </a:outerShdw>
                </a:effectLst>
              </a:rPr>
              <a:t>- </a:t>
            </a:r>
            <a:r>
              <a:rPr lang="en-GB" b="1" dirty="0">
                <a:effectLst>
                  <a:outerShdw blurRad="38100" dist="38100" dir="2700000" algn="tl">
                    <a:srgbClr val="000000">
                      <a:alpha val="43137"/>
                    </a:srgbClr>
                  </a:outerShdw>
                </a:effectLst>
              </a:rPr>
              <a:t>Mental Health and Wellbeing Support</a:t>
            </a:r>
          </a:p>
          <a:p>
            <a:pPr marL="285750" indent="-285750">
              <a:buFont typeface="Arial" panose="020B0604020202020204" pitchFamily="34" charset="0"/>
              <a:buChar char="•"/>
            </a:pPr>
            <a:r>
              <a:rPr lang="en-GB" b="1" dirty="0">
                <a:effectLst>
                  <a:outerShdw blurRad="38100" dist="38100" dir="2700000" algn="tl">
                    <a:srgbClr val="000000">
                      <a:alpha val="43137"/>
                    </a:srgbClr>
                  </a:outerShdw>
                </a:effectLst>
              </a:rPr>
              <a:t>CAHMS consultation line-</a:t>
            </a:r>
            <a:r>
              <a:rPr lang="en-US" b="1" dirty="0">
                <a:effectLst>
                  <a:outerShdw blurRad="38100" dist="38100" dir="2700000" algn="tl">
                    <a:srgbClr val="000000">
                      <a:alpha val="43137"/>
                    </a:srgbClr>
                  </a:outerShdw>
                </a:effectLst>
              </a:rPr>
              <a:t>The CAMHS Consultation Line is a telephone advice line for parents, carers, young people, and professionals seeking guidance on the emotional wellbeing or mental health of a young person. It is available from Monday to Friday, 9am to 7pm, and can be reached at 0800 170 7055</a:t>
            </a:r>
          </a:p>
          <a:p>
            <a:pPr marL="285750" indent="-285750">
              <a:buFont typeface="Arial" panose="020B0604020202020204" pitchFamily="34" charset="0"/>
              <a:buChar char="•"/>
            </a:pPr>
            <a:r>
              <a:rPr lang="en-US" b="1" dirty="0">
                <a:effectLst>
                  <a:outerShdw blurRad="38100" dist="38100" dir="2700000" algn="tl">
                    <a:srgbClr val="000000">
                      <a:alpha val="43137"/>
                    </a:srgbClr>
                  </a:outerShdw>
                </a:effectLst>
              </a:rPr>
              <a:t>Specialist Support Service</a:t>
            </a:r>
            <a:r>
              <a:rPr lang="en-US" b="1" dirty="0">
                <a:solidFill>
                  <a:srgbClr val="FF0000"/>
                </a:solidFill>
                <a:effectLst>
                  <a:outerShdw blurRad="38100" dist="38100" dir="2700000" algn="tl">
                    <a:srgbClr val="000000">
                      <a:alpha val="43137"/>
                    </a:srgbClr>
                  </a:outerShdw>
                </a:effectLst>
              </a:rPr>
              <a:t>-</a:t>
            </a:r>
            <a:r>
              <a:rPr lang="en-US" dirty="0">
                <a:solidFill>
                  <a:srgbClr val="FF0000"/>
                </a:solidFill>
                <a:effectLst>
                  <a:outerShdw blurRad="38100" dist="38100" dir="2700000" algn="tl">
                    <a:srgbClr val="000000">
                      <a:alpha val="43137"/>
                    </a:srgbClr>
                  </a:outerShdw>
                </a:effectLst>
                <a:hlinkClick r:id="rId5">
                  <a:extLst>
                    <a:ext uri="{A12FA001-AC4F-418D-AE19-62706E023703}">
                      <ahyp:hlinkClr xmlns:ahyp="http://schemas.microsoft.com/office/drawing/2018/hyperlinkcolor" val="tx"/>
                    </a:ext>
                  </a:extLst>
                </a:hlinkClick>
              </a:rPr>
              <a:t>SEND Support Service | North Northamptonshire Council</a:t>
            </a:r>
            <a:endParaRPr lang="en-US" dirty="0">
              <a:solidFill>
                <a:srgbClr val="FF0000"/>
              </a:solidFill>
              <a:effectLst>
                <a:outerShdw blurRad="38100" dist="38100" dir="2700000" algn="tl">
                  <a:srgbClr val="000000">
                    <a:alpha val="43137"/>
                  </a:srgbClr>
                </a:outerShdw>
              </a:effectLst>
            </a:endParaRPr>
          </a:p>
          <a:p>
            <a:pPr marL="285750" indent="-285750">
              <a:buFont typeface="Arial" panose="020B0604020202020204" pitchFamily="34" charset="0"/>
              <a:buChar char="•"/>
            </a:pPr>
            <a:r>
              <a:rPr lang="en-US" b="1" dirty="0">
                <a:effectLst>
                  <a:outerShdw blurRad="38100" dist="38100" dir="2700000" algn="tl">
                    <a:srgbClr val="000000">
                      <a:alpha val="43137"/>
                    </a:srgbClr>
                  </a:outerShdw>
                </a:effectLst>
              </a:rPr>
              <a:t>IASS- SEND information and Advice Support Service-</a:t>
            </a:r>
            <a:r>
              <a:rPr lang="en-US" dirty="0">
                <a:effectLst>
                  <a:outerShdw blurRad="38100" dist="38100" dir="2700000" algn="tl">
                    <a:srgbClr val="000000">
                      <a:alpha val="43137"/>
                    </a:srgbClr>
                  </a:outerShdw>
                </a:effectLst>
                <a:hlinkClick r:id="rId6">
                  <a:extLst>
                    <a:ext uri="{A12FA001-AC4F-418D-AE19-62706E023703}">
                      <ahyp:hlinkClr xmlns:ahyp="http://schemas.microsoft.com/office/drawing/2018/hyperlinkcolor" val="tx"/>
                    </a:ext>
                  </a:extLst>
                </a:hlinkClick>
              </a:rPr>
              <a:t>SEND </a:t>
            </a:r>
            <a:r>
              <a:rPr lang="en-US" dirty="0">
                <a:solidFill>
                  <a:srgbClr val="FF0000"/>
                </a:solidFill>
                <a:effectLst>
                  <a:outerShdw blurRad="38100" dist="38100" dir="2700000" algn="tl">
                    <a:srgbClr val="000000">
                      <a:alpha val="43137"/>
                    </a:srgbClr>
                  </a:outerShdw>
                </a:effectLst>
                <a:hlinkClick r:id="rId6">
                  <a:extLst>
                    <a:ext uri="{A12FA001-AC4F-418D-AE19-62706E023703}">
                      <ahyp:hlinkClr xmlns:ahyp="http://schemas.microsoft.com/office/drawing/2018/hyperlinkcolor" val="tx"/>
                    </a:ext>
                  </a:extLst>
                </a:hlinkClick>
              </a:rPr>
              <a:t>Information Advice Support Service | North Northamptonshire Council</a:t>
            </a:r>
            <a:endParaRPr lang="en-US" dirty="0">
              <a:solidFill>
                <a:srgbClr val="FF0000"/>
              </a:solidFill>
              <a:effectLst>
                <a:outerShdw blurRad="38100" dist="38100" dir="2700000" algn="tl">
                  <a:srgbClr val="000000">
                    <a:alpha val="43137"/>
                  </a:srgbClr>
                </a:outerShdw>
              </a:effectLst>
            </a:endParaRPr>
          </a:p>
          <a:p>
            <a:pPr marL="285750" indent="-285750">
              <a:buFont typeface="Arial" panose="020B0604020202020204" pitchFamily="34" charset="0"/>
              <a:buChar char="•"/>
            </a:pPr>
            <a:r>
              <a:rPr lang="en-GB" b="1" dirty="0">
                <a:effectLst>
                  <a:outerShdw blurRad="38100" dist="38100" dir="2700000" algn="tl">
                    <a:srgbClr val="000000">
                      <a:alpha val="43137"/>
                    </a:srgbClr>
                  </a:outerShdw>
                </a:effectLst>
              </a:rPr>
              <a:t>ENFOLD-Autism Support Hub-</a:t>
            </a:r>
            <a:r>
              <a:rPr lang="en-US" dirty="0">
                <a:solidFill>
                  <a:srgbClr val="FF0000"/>
                </a:solidFill>
                <a:effectLst>
                  <a:outerShdw blurRad="38100" dist="38100" dir="2700000" algn="tl">
                    <a:srgbClr val="000000">
                      <a:alpha val="43137"/>
                    </a:srgbClr>
                  </a:outerShdw>
                </a:effectLst>
                <a:hlinkClick r:id="rId7">
                  <a:extLst>
                    <a:ext uri="{A12FA001-AC4F-418D-AE19-62706E023703}">
                      <ahyp:hlinkClr xmlns:ahyp="http://schemas.microsoft.com/office/drawing/2018/hyperlinkcolor" val="tx"/>
                    </a:ext>
                  </a:extLst>
                </a:hlinkClick>
              </a:rPr>
              <a:t>Enfold - Your local autism information hub</a:t>
            </a:r>
            <a:endParaRPr lang="en-US" dirty="0">
              <a:solidFill>
                <a:srgbClr val="FF0000"/>
              </a:solidFill>
              <a:effectLst>
                <a:outerShdw blurRad="38100" dist="38100" dir="2700000" algn="tl">
                  <a:srgbClr val="000000">
                    <a:alpha val="43137"/>
                  </a:srgbClr>
                </a:outerShdw>
              </a:effectLst>
            </a:endParaRPr>
          </a:p>
          <a:p>
            <a:pPr marL="285750" indent="-285750">
              <a:buFont typeface="Arial" panose="020B0604020202020204" pitchFamily="34" charset="0"/>
              <a:buChar char="•"/>
            </a:pPr>
            <a:r>
              <a:rPr lang="en-US" b="1" dirty="0">
                <a:effectLst>
                  <a:outerShdw blurRad="38100" dist="38100" dir="2700000" algn="tl">
                    <a:srgbClr val="000000">
                      <a:alpha val="43137"/>
                    </a:srgbClr>
                  </a:outerShdw>
                </a:effectLst>
              </a:rPr>
              <a:t>ADHD Wise UK- courses and support for parents-</a:t>
            </a:r>
            <a:r>
              <a:rPr lang="en-GB" dirty="0">
                <a:solidFill>
                  <a:srgbClr val="FF0000"/>
                </a:solidFill>
                <a:effectLst>
                  <a:outerShdw blurRad="38100" dist="38100" dir="2700000" algn="tl">
                    <a:srgbClr val="000000">
                      <a:alpha val="43137"/>
                    </a:srgbClr>
                  </a:outerShdw>
                </a:effectLst>
                <a:hlinkClick r:id="rId8">
                  <a:extLst>
                    <a:ext uri="{A12FA001-AC4F-418D-AE19-62706E023703}">
                      <ahyp:hlinkClr xmlns:ahyp="http://schemas.microsoft.com/office/drawing/2018/hyperlinkcolor" val="tx"/>
                    </a:ext>
                  </a:extLst>
                </a:hlinkClick>
              </a:rPr>
              <a:t>ADHDWISE UK - ADHD Wise</a:t>
            </a:r>
            <a:endParaRPr lang="en-GB" b="1" dirty="0">
              <a:solidFill>
                <a:srgbClr val="FF0000"/>
              </a:solidFill>
              <a:effectLst>
                <a:outerShdw blurRad="38100" dist="38100" dir="2700000" algn="tl">
                  <a:srgbClr val="000000">
                    <a:alpha val="43137"/>
                  </a:srgbClr>
                </a:outerShdw>
              </a:effectLst>
            </a:endParaRPr>
          </a:p>
        </p:txBody>
      </p:sp>
      <p:sp>
        <p:nvSpPr>
          <p:cNvPr id="7" name="TextBox 6">
            <a:extLst>
              <a:ext uri="{FF2B5EF4-FFF2-40B4-BE49-F238E27FC236}">
                <a16:creationId xmlns:a16="http://schemas.microsoft.com/office/drawing/2014/main" id="{D8B519B1-1754-FED4-EAB1-445EA8240558}"/>
              </a:ext>
            </a:extLst>
          </p:cNvPr>
          <p:cNvSpPr txBox="1"/>
          <p:nvPr/>
        </p:nvSpPr>
        <p:spPr>
          <a:xfrm>
            <a:off x="3048000" y="3238891"/>
            <a:ext cx="6096000" cy="369332"/>
          </a:xfrm>
          <a:prstGeom prst="rect">
            <a:avLst/>
          </a:prstGeom>
          <a:noFill/>
        </p:spPr>
        <p:txBody>
          <a:bodyPr wrap="square">
            <a:spAutoFit/>
          </a:bodyPr>
          <a:lstStyle/>
          <a:p>
            <a:endParaRPr lang="en-GB" dirty="0"/>
          </a:p>
        </p:txBody>
      </p:sp>
      <p:pic>
        <p:nvPicPr>
          <p:cNvPr id="8" name="Picture 7">
            <a:extLst>
              <a:ext uri="{FF2B5EF4-FFF2-40B4-BE49-F238E27FC236}">
                <a16:creationId xmlns:a16="http://schemas.microsoft.com/office/drawing/2014/main" id="{FD9B4DF2-55F6-7AC6-3C5F-6525B6B5F20B}"/>
              </a:ext>
            </a:extLst>
          </p:cNvPr>
          <p:cNvPicPr>
            <a:picLocks noChangeAspect="1"/>
          </p:cNvPicPr>
          <p:nvPr/>
        </p:nvPicPr>
        <p:blipFill>
          <a:blip r:embed="rId9"/>
          <a:stretch>
            <a:fillRect/>
          </a:stretch>
        </p:blipFill>
        <p:spPr>
          <a:xfrm>
            <a:off x="357809" y="465444"/>
            <a:ext cx="2006703" cy="692186"/>
          </a:xfrm>
          <a:prstGeom prst="rect">
            <a:avLst/>
          </a:prstGeom>
        </p:spPr>
      </p:pic>
    </p:spTree>
    <p:extLst>
      <p:ext uri="{BB962C8B-B14F-4D97-AF65-F5344CB8AC3E}">
        <p14:creationId xmlns:p14="http://schemas.microsoft.com/office/powerpoint/2010/main" val="18019539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52082-54F7-ABFA-FE42-40C06D9019C3}"/>
            </a:ext>
          </a:extLst>
        </p:cNvPr>
        <p:cNvGrpSpPr/>
        <p:nvPr/>
      </p:nvGrpSpPr>
      <p:grpSpPr>
        <a:xfrm>
          <a:off x="0" y="0"/>
          <a:ext cx="0" cy="0"/>
          <a:chOff x="0" y="0"/>
          <a:chExt cx="0" cy="0"/>
        </a:xfrm>
      </p:grpSpPr>
      <p:pic>
        <p:nvPicPr>
          <p:cNvPr id="4" name="Picture 3" descr="Abstract design of flower petals in pastel">
            <a:extLst>
              <a:ext uri="{FF2B5EF4-FFF2-40B4-BE49-F238E27FC236}">
                <a16:creationId xmlns:a16="http://schemas.microsoft.com/office/drawing/2014/main" id="{9F467FC4-234F-8C37-C8D5-574EEC234830}"/>
              </a:ext>
            </a:extLst>
          </p:cNvPr>
          <p:cNvPicPr>
            <a:picLocks noChangeAspect="1"/>
          </p:cNvPicPr>
          <p:nvPr/>
        </p:nvPicPr>
        <p:blipFill>
          <a:blip r:embed="rId2"/>
          <a:srcRect t="14122"/>
          <a:stretch>
            <a:fillRect/>
          </a:stretch>
        </p:blipFill>
        <p:spPr>
          <a:xfrm>
            <a:off x="20" y="10"/>
            <a:ext cx="12191979" cy="6857990"/>
          </a:xfrm>
          <a:prstGeom prst="rect">
            <a:avLst/>
          </a:prstGeom>
        </p:spPr>
      </p:pic>
      <p:sp>
        <p:nvSpPr>
          <p:cNvPr id="2" name="Title 1">
            <a:extLst>
              <a:ext uri="{FF2B5EF4-FFF2-40B4-BE49-F238E27FC236}">
                <a16:creationId xmlns:a16="http://schemas.microsoft.com/office/drawing/2014/main" id="{76CD5880-EC7C-D811-E022-A0193189D7A5}"/>
              </a:ext>
            </a:extLst>
          </p:cNvPr>
          <p:cNvSpPr>
            <a:spLocks noGrp="1"/>
          </p:cNvSpPr>
          <p:nvPr>
            <p:ph type="ctrTitle"/>
          </p:nvPr>
        </p:nvSpPr>
        <p:spPr>
          <a:xfrm>
            <a:off x="2197495" y="594035"/>
            <a:ext cx="7950514" cy="870008"/>
          </a:xfrm>
        </p:spPr>
        <p:txBody>
          <a:bodyPr anchor="ctr">
            <a:normAutofit/>
          </a:bodyPr>
          <a:lstStyle/>
          <a:p>
            <a:pPr algn="ctr"/>
            <a:r>
              <a:rPr lang="en-GB" sz="4800" u="sng" dirty="0"/>
              <a:t>The Four Areas of SEND</a:t>
            </a:r>
          </a:p>
        </p:txBody>
      </p:sp>
      <p:sp>
        <p:nvSpPr>
          <p:cNvPr id="3" name="Subtitle 2">
            <a:extLst>
              <a:ext uri="{FF2B5EF4-FFF2-40B4-BE49-F238E27FC236}">
                <a16:creationId xmlns:a16="http://schemas.microsoft.com/office/drawing/2014/main" id="{90DD5ABB-812A-F5C5-DFFC-FC12D04ED70E}"/>
              </a:ext>
            </a:extLst>
          </p:cNvPr>
          <p:cNvSpPr>
            <a:spLocks noGrp="1"/>
          </p:cNvSpPr>
          <p:nvPr>
            <p:ph type="subTitle" idx="1"/>
          </p:nvPr>
        </p:nvSpPr>
        <p:spPr>
          <a:xfrm>
            <a:off x="8308323" y="159031"/>
            <a:ext cx="3525868" cy="870008"/>
          </a:xfrm>
        </p:spPr>
        <p:txBody>
          <a:bodyPr anchor="ctr">
            <a:normAutofit fontScale="77500" lnSpcReduction="20000"/>
          </a:bodyPr>
          <a:lstStyle/>
          <a:p>
            <a:pPr algn="r"/>
            <a:r>
              <a:rPr lang="en-GB" sz="1600" dirty="0">
                <a:solidFill>
                  <a:srgbClr val="FFFFFF"/>
                </a:solidFill>
              </a:rPr>
              <a:t>Reviewed September 2025</a:t>
            </a:r>
          </a:p>
          <a:p>
            <a:pPr algn="r"/>
            <a:r>
              <a:rPr lang="en-GB" sz="1600" dirty="0">
                <a:solidFill>
                  <a:srgbClr val="FFFFFF"/>
                </a:solidFill>
              </a:rPr>
              <a:t>NEX SENDT REVIEW SEPTEMBER 2026</a:t>
            </a:r>
          </a:p>
        </p:txBody>
      </p:sp>
      <p:sp>
        <p:nvSpPr>
          <p:cNvPr id="5" name="TextBox 4">
            <a:extLst>
              <a:ext uri="{FF2B5EF4-FFF2-40B4-BE49-F238E27FC236}">
                <a16:creationId xmlns:a16="http://schemas.microsoft.com/office/drawing/2014/main" id="{147FBB06-F25D-B508-371F-81296AA62556}"/>
              </a:ext>
            </a:extLst>
          </p:cNvPr>
          <p:cNvSpPr txBox="1"/>
          <p:nvPr/>
        </p:nvSpPr>
        <p:spPr>
          <a:xfrm>
            <a:off x="816429" y="1556657"/>
            <a:ext cx="10352314" cy="369332"/>
          </a:xfrm>
          <a:prstGeom prst="rect">
            <a:avLst/>
          </a:prstGeom>
          <a:noFill/>
        </p:spPr>
        <p:txBody>
          <a:bodyPr wrap="square" rtlCol="0">
            <a:spAutoFit/>
          </a:bodyPr>
          <a:lstStyle/>
          <a:p>
            <a:r>
              <a:rPr lang="en-GB" dirty="0"/>
              <a:t>Special Educational Needs are categorised into 4 areas:</a:t>
            </a:r>
          </a:p>
        </p:txBody>
      </p:sp>
      <p:graphicFrame>
        <p:nvGraphicFramePr>
          <p:cNvPr id="6" name="Table 5">
            <a:extLst>
              <a:ext uri="{FF2B5EF4-FFF2-40B4-BE49-F238E27FC236}">
                <a16:creationId xmlns:a16="http://schemas.microsoft.com/office/drawing/2014/main" id="{FBAD1A36-46F6-F7A6-536D-C59D83466AD8}"/>
              </a:ext>
            </a:extLst>
          </p:cNvPr>
          <p:cNvGraphicFramePr>
            <a:graphicFrameLocks noGrp="1"/>
          </p:cNvGraphicFramePr>
          <p:nvPr>
            <p:extLst>
              <p:ext uri="{D42A27DB-BD31-4B8C-83A1-F6EECF244321}">
                <p14:modId xmlns:p14="http://schemas.microsoft.com/office/powerpoint/2010/main" val="1091567262"/>
              </p:ext>
            </p:extLst>
          </p:nvPr>
        </p:nvGraphicFramePr>
        <p:xfrm>
          <a:off x="195943" y="2058068"/>
          <a:ext cx="11638248" cy="4353619"/>
        </p:xfrm>
        <a:graphic>
          <a:graphicData uri="http://schemas.openxmlformats.org/drawingml/2006/table">
            <a:tbl>
              <a:tblPr firstRow="1" bandRow="1">
                <a:tableStyleId>{5C22544A-7EE6-4342-B048-85BDC9FD1C3A}</a:tableStyleId>
              </a:tblPr>
              <a:tblGrid>
                <a:gridCol w="5819124">
                  <a:extLst>
                    <a:ext uri="{9D8B030D-6E8A-4147-A177-3AD203B41FA5}">
                      <a16:colId xmlns:a16="http://schemas.microsoft.com/office/drawing/2014/main" val="641825506"/>
                    </a:ext>
                  </a:extLst>
                </a:gridCol>
                <a:gridCol w="5819124">
                  <a:extLst>
                    <a:ext uri="{9D8B030D-6E8A-4147-A177-3AD203B41FA5}">
                      <a16:colId xmlns:a16="http://schemas.microsoft.com/office/drawing/2014/main" val="603462322"/>
                    </a:ext>
                  </a:extLst>
                </a:gridCol>
              </a:tblGrid>
              <a:tr h="639826">
                <a:tc>
                  <a:txBody>
                    <a:bodyPr/>
                    <a:lstStyle/>
                    <a:p>
                      <a:r>
                        <a:rPr lang="en-GB" u="sng" dirty="0">
                          <a:solidFill>
                            <a:sysClr val="windowText" lastClr="000000"/>
                          </a:solidFill>
                        </a:rPr>
                        <a:t>Social, Emotional and Mental Health</a:t>
                      </a:r>
                    </a:p>
                  </a:txBody>
                  <a:tcPr>
                    <a:solidFill>
                      <a:schemeClr val="tx2">
                        <a:lumMod val="25000"/>
                        <a:lumOff val="75000"/>
                      </a:schemeClr>
                    </a:solidFill>
                  </a:tcPr>
                </a:tc>
                <a:tc>
                  <a:txBody>
                    <a:bodyPr/>
                    <a:lstStyle/>
                    <a:p>
                      <a:r>
                        <a:rPr lang="en-GB" u="sng" dirty="0">
                          <a:solidFill>
                            <a:schemeClr val="tx1"/>
                          </a:solidFill>
                        </a:rPr>
                        <a:t>Cognition and Learning</a:t>
                      </a:r>
                    </a:p>
                  </a:txBody>
                  <a:tcPr>
                    <a:solidFill>
                      <a:schemeClr val="tx2">
                        <a:lumMod val="25000"/>
                        <a:lumOff val="75000"/>
                      </a:schemeClr>
                    </a:solidFill>
                  </a:tcPr>
                </a:tc>
                <a:extLst>
                  <a:ext uri="{0D108BD9-81ED-4DB2-BD59-A6C34878D82A}">
                    <a16:rowId xmlns:a16="http://schemas.microsoft.com/office/drawing/2014/main" val="1031436078"/>
                  </a:ext>
                </a:extLst>
              </a:tr>
              <a:tr h="1542131">
                <a:tc>
                  <a:txBody>
                    <a:bodyPr/>
                    <a:lstStyle/>
                    <a:p>
                      <a:r>
                        <a:rPr lang="en-GB" dirty="0"/>
                        <a:t>Children may experience a wide range of SEMH difficulties. These can emerge at different times in different ways. Early intervention is always important at the first sign of concerns. This can include ADHD, ADD and attachment disorder alongside anxiety.</a:t>
                      </a:r>
                    </a:p>
                  </a:txBody>
                  <a:tcPr>
                    <a:solidFill>
                      <a:schemeClr val="tx2">
                        <a:lumMod val="10000"/>
                        <a:lumOff val="90000"/>
                      </a:schemeClr>
                    </a:solidFill>
                  </a:tcPr>
                </a:tc>
                <a:tc>
                  <a:txBody>
                    <a:bodyPr/>
                    <a:lstStyle/>
                    <a:p>
                      <a:r>
                        <a:rPr lang="en-GB" dirty="0"/>
                        <a:t>Some children may learn at a slower pace to their peers, even with adapted tasks. Some children may have learning difficulties where they experience challenges across the curriculum. Dyslexia, dyscalculia and dyspraxia (DCD) are all specific learning difficulties.</a:t>
                      </a:r>
                    </a:p>
                  </a:txBody>
                  <a:tcPr>
                    <a:solidFill>
                      <a:schemeClr val="tx2">
                        <a:lumMod val="10000"/>
                        <a:lumOff val="90000"/>
                      </a:schemeClr>
                    </a:solidFill>
                  </a:tcPr>
                </a:tc>
                <a:extLst>
                  <a:ext uri="{0D108BD9-81ED-4DB2-BD59-A6C34878D82A}">
                    <a16:rowId xmlns:a16="http://schemas.microsoft.com/office/drawing/2014/main" val="1883092662"/>
                  </a:ext>
                </a:extLst>
              </a:tr>
              <a:tr h="639826">
                <a:tc>
                  <a:txBody>
                    <a:bodyPr/>
                    <a:lstStyle/>
                    <a:p>
                      <a:r>
                        <a:rPr lang="en-GB" u="sng" dirty="0"/>
                        <a:t>Communication and Interaction</a:t>
                      </a:r>
                    </a:p>
                  </a:txBody>
                  <a:tcPr>
                    <a:solidFill>
                      <a:schemeClr val="tx2">
                        <a:lumMod val="25000"/>
                        <a:lumOff val="75000"/>
                      </a:schemeClr>
                    </a:solidFill>
                  </a:tcPr>
                </a:tc>
                <a:tc>
                  <a:txBody>
                    <a:bodyPr/>
                    <a:lstStyle/>
                    <a:p>
                      <a:r>
                        <a:rPr lang="en-GB" u="sng" dirty="0"/>
                        <a:t>Physical and Sensory</a:t>
                      </a:r>
                    </a:p>
                  </a:txBody>
                  <a:tcPr>
                    <a:solidFill>
                      <a:schemeClr val="tx2">
                        <a:lumMod val="25000"/>
                        <a:lumOff val="75000"/>
                      </a:schemeClr>
                    </a:solidFill>
                  </a:tcPr>
                </a:tc>
                <a:extLst>
                  <a:ext uri="{0D108BD9-81ED-4DB2-BD59-A6C34878D82A}">
                    <a16:rowId xmlns:a16="http://schemas.microsoft.com/office/drawing/2014/main" val="2036530362"/>
                  </a:ext>
                </a:extLst>
              </a:tr>
              <a:tr h="1531836">
                <a:tc>
                  <a:txBody>
                    <a:bodyPr/>
                    <a:lstStyle/>
                    <a:p>
                      <a:r>
                        <a:rPr lang="en-GB" dirty="0"/>
                        <a:t>This area includes speech, language and communication. Some children may have difficulties producing clear speech or using and understanding language. Some children may find social communication difficult including those who are autistic.</a:t>
                      </a:r>
                    </a:p>
                  </a:txBody>
                  <a:tcPr>
                    <a:solidFill>
                      <a:schemeClr val="tx2">
                        <a:lumMod val="10000"/>
                        <a:lumOff val="90000"/>
                      </a:schemeClr>
                    </a:solidFill>
                  </a:tcPr>
                </a:tc>
                <a:tc>
                  <a:txBody>
                    <a:bodyPr/>
                    <a:lstStyle/>
                    <a:p>
                      <a:r>
                        <a:rPr lang="en-GB" dirty="0"/>
                        <a:t>Some children have a physical disability that requires adaptations to the environment. This ensure they can access everything school has to offer. Children may require specialist support with hearing, sight, sensory or health. Specialist equipment may be needed.</a:t>
                      </a:r>
                    </a:p>
                  </a:txBody>
                  <a:tcPr>
                    <a:solidFill>
                      <a:schemeClr val="tx2">
                        <a:lumMod val="10000"/>
                        <a:lumOff val="90000"/>
                      </a:schemeClr>
                    </a:solidFill>
                  </a:tcPr>
                </a:tc>
                <a:extLst>
                  <a:ext uri="{0D108BD9-81ED-4DB2-BD59-A6C34878D82A}">
                    <a16:rowId xmlns:a16="http://schemas.microsoft.com/office/drawing/2014/main" val="1509778152"/>
                  </a:ext>
                </a:extLst>
              </a:tr>
            </a:tbl>
          </a:graphicData>
        </a:graphic>
      </p:graphicFrame>
    </p:spTree>
    <p:extLst>
      <p:ext uri="{BB962C8B-B14F-4D97-AF65-F5344CB8AC3E}">
        <p14:creationId xmlns:p14="http://schemas.microsoft.com/office/powerpoint/2010/main" val="27264495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CDF42D-3473-9C10-259D-BA5DA6F7EBEF}"/>
            </a:ext>
          </a:extLst>
        </p:cNvPr>
        <p:cNvGrpSpPr/>
        <p:nvPr/>
      </p:nvGrpSpPr>
      <p:grpSpPr>
        <a:xfrm>
          <a:off x="0" y="0"/>
          <a:ext cx="0" cy="0"/>
          <a:chOff x="0" y="0"/>
          <a:chExt cx="0" cy="0"/>
        </a:xfrm>
      </p:grpSpPr>
      <p:pic>
        <p:nvPicPr>
          <p:cNvPr id="4" name="Picture 3" descr="Abstract design of flower petals in pastel">
            <a:extLst>
              <a:ext uri="{FF2B5EF4-FFF2-40B4-BE49-F238E27FC236}">
                <a16:creationId xmlns:a16="http://schemas.microsoft.com/office/drawing/2014/main" id="{691175EA-49B6-C6E8-CBFB-255E82D552BF}"/>
              </a:ext>
            </a:extLst>
          </p:cNvPr>
          <p:cNvPicPr>
            <a:picLocks noChangeAspect="1"/>
          </p:cNvPicPr>
          <p:nvPr/>
        </p:nvPicPr>
        <p:blipFill>
          <a:blip r:embed="rId2"/>
          <a:srcRect t="14122"/>
          <a:stretch>
            <a:fillRect/>
          </a:stretch>
        </p:blipFill>
        <p:spPr>
          <a:xfrm>
            <a:off x="20" y="10"/>
            <a:ext cx="12191979" cy="6857990"/>
          </a:xfrm>
          <a:prstGeom prst="rect">
            <a:avLst/>
          </a:prstGeom>
        </p:spPr>
      </p:pic>
      <p:sp>
        <p:nvSpPr>
          <p:cNvPr id="2" name="Title 1">
            <a:extLst>
              <a:ext uri="{FF2B5EF4-FFF2-40B4-BE49-F238E27FC236}">
                <a16:creationId xmlns:a16="http://schemas.microsoft.com/office/drawing/2014/main" id="{10AC1157-D96D-0FFF-F764-C7262E82EF0F}"/>
              </a:ext>
            </a:extLst>
          </p:cNvPr>
          <p:cNvSpPr>
            <a:spLocks noGrp="1"/>
          </p:cNvSpPr>
          <p:nvPr>
            <p:ph type="ctrTitle"/>
          </p:nvPr>
        </p:nvSpPr>
        <p:spPr>
          <a:xfrm>
            <a:off x="2120743" y="205418"/>
            <a:ext cx="7950514" cy="870008"/>
          </a:xfrm>
        </p:spPr>
        <p:txBody>
          <a:bodyPr anchor="ctr">
            <a:normAutofit/>
          </a:bodyPr>
          <a:lstStyle/>
          <a:p>
            <a:pPr algn="ctr"/>
            <a:r>
              <a:rPr lang="en-GB" sz="4800" u="sng" dirty="0"/>
              <a:t>Types Of SEND Support</a:t>
            </a:r>
          </a:p>
        </p:txBody>
      </p:sp>
      <p:sp>
        <p:nvSpPr>
          <p:cNvPr id="3" name="Subtitle 2">
            <a:extLst>
              <a:ext uri="{FF2B5EF4-FFF2-40B4-BE49-F238E27FC236}">
                <a16:creationId xmlns:a16="http://schemas.microsoft.com/office/drawing/2014/main" id="{C607F8F0-EFDD-67F5-0BF4-A27E22EC830A}"/>
              </a:ext>
            </a:extLst>
          </p:cNvPr>
          <p:cNvSpPr>
            <a:spLocks noGrp="1"/>
          </p:cNvSpPr>
          <p:nvPr>
            <p:ph type="subTitle" idx="1"/>
          </p:nvPr>
        </p:nvSpPr>
        <p:spPr>
          <a:xfrm>
            <a:off x="8308323" y="159031"/>
            <a:ext cx="3525868" cy="870008"/>
          </a:xfrm>
        </p:spPr>
        <p:txBody>
          <a:bodyPr anchor="ctr">
            <a:normAutofit fontScale="77500" lnSpcReduction="20000"/>
          </a:bodyPr>
          <a:lstStyle/>
          <a:p>
            <a:pPr algn="r"/>
            <a:r>
              <a:rPr lang="en-GB" sz="1600" dirty="0">
                <a:solidFill>
                  <a:srgbClr val="FFFFFF"/>
                </a:solidFill>
              </a:rPr>
              <a:t>Reviewed September 2025</a:t>
            </a:r>
          </a:p>
          <a:p>
            <a:pPr algn="r"/>
            <a:r>
              <a:rPr lang="en-GB" sz="1600" dirty="0">
                <a:solidFill>
                  <a:srgbClr val="FFFFFF"/>
                </a:solidFill>
              </a:rPr>
              <a:t>NEX SENDT REVIEW SEPTEMBER 2026</a:t>
            </a:r>
          </a:p>
        </p:txBody>
      </p:sp>
      <p:graphicFrame>
        <p:nvGraphicFramePr>
          <p:cNvPr id="6" name="Table 5">
            <a:extLst>
              <a:ext uri="{FF2B5EF4-FFF2-40B4-BE49-F238E27FC236}">
                <a16:creationId xmlns:a16="http://schemas.microsoft.com/office/drawing/2014/main" id="{5554CBE6-BA30-E0A3-4A21-CD89CEBFBE00}"/>
              </a:ext>
            </a:extLst>
          </p:cNvPr>
          <p:cNvGraphicFramePr>
            <a:graphicFrameLocks noGrp="1"/>
          </p:cNvGraphicFramePr>
          <p:nvPr>
            <p:extLst>
              <p:ext uri="{D42A27DB-BD31-4B8C-83A1-F6EECF244321}">
                <p14:modId xmlns:p14="http://schemas.microsoft.com/office/powerpoint/2010/main" val="359162485"/>
              </p:ext>
            </p:extLst>
          </p:nvPr>
        </p:nvGraphicFramePr>
        <p:xfrm>
          <a:off x="435428" y="1121813"/>
          <a:ext cx="11321148" cy="5489535"/>
        </p:xfrm>
        <a:graphic>
          <a:graphicData uri="http://schemas.openxmlformats.org/drawingml/2006/table">
            <a:tbl>
              <a:tblPr firstRow="1" bandRow="1">
                <a:tableStyleId>{5C22544A-7EE6-4342-B048-85BDC9FD1C3A}</a:tableStyleId>
              </a:tblPr>
              <a:tblGrid>
                <a:gridCol w="2830287">
                  <a:extLst>
                    <a:ext uri="{9D8B030D-6E8A-4147-A177-3AD203B41FA5}">
                      <a16:colId xmlns:a16="http://schemas.microsoft.com/office/drawing/2014/main" val="215990659"/>
                    </a:ext>
                  </a:extLst>
                </a:gridCol>
                <a:gridCol w="2830287">
                  <a:extLst>
                    <a:ext uri="{9D8B030D-6E8A-4147-A177-3AD203B41FA5}">
                      <a16:colId xmlns:a16="http://schemas.microsoft.com/office/drawing/2014/main" val="2285176603"/>
                    </a:ext>
                  </a:extLst>
                </a:gridCol>
                <a:gridCol w="2993569">
                  <a:extLst>
                    <a:ext uri="{9D8B030D-6E8A-4147-A177-3AD203B41FA5}">
                      <a16:colId xmlns:a16="http://schemas.microsoft.com/office/drawing/2014/main" val="4265959661"/>
                    </a:ext>
                  </a:extLst>
                </a:gridCol>
                <a:gridCol w="2667005">
                  <a:extLst>
                    <a:ext uri="{9D8B030D-6E8A-4147-A177-3AD203B41FA5}">
                      <a16:colId xmlns:a16="http://schemas.microsoft.com/office/drawing/2014/main" val="3515930010"/>
                    </a:ext>
                  </a:extLst>
                </a:gridCol>
              </a:tblGrid>
              <a:tr h="1008975">
                <a:tc>
                  <a:txBody>
                    <a:bodyPr/>
                    <a:lstStyle/>
                    <a:p>
                      <a:r>
                        <a:rPr lang="en-GB" dirty="0"/>
                        <a:t>Ordinarily available provision- our universal offer</a:t>
                      </a:r>
                    </a:p>
                  </a:txBody>
                  <a:tcPr/>
                </a:tc>
                <a:tc>
                  <a:txBody>
                    <a:bodyPr/>
                    <a:lstStyle/>
                    <a:p>
                      <a:r>
                        <a:rPr lang="en-GB" dirty="0"/>
                        <a:t>SEND monitoring</a:t>
                      </a:r>
                    </a:p>
                  </a:txBody>
                  <a:tcPr/>
                </a:tc>
                <a:tc>
                  <a:txBody>
                    <a:bodyPr/>
                    <a:lstStyle/>
                    <a:p>
                      <a:r>
                        <a:rPr lang="en-GB" dirty="0"/>
                        <a:t>SEND support</a:t>
                      </a:r>
                    </a:p>
                  </a:txBody>
                  <a:tcPr/>
                </a:tc>
                <a:tc>
                  <a:txBody>
                    <a:bodyPr/>
                    <a:lstStyle/>
                    <a:p>
                      <a:r>
                        <a:rPr lang="en-GB" dirty="0"/>
                        <a:t>Education and Healthcare Plans-EHCP</a:t>
                      </a:r>
                    </a:p>
                  </a:txBody>
                  <a:tcPr/>
                </a:tc>
                <a:extLst>
                  <a:ext uri="{0D108BD9-81ED-4DB2-BD59-A6C34878D82A}">
                    <a16:rowId xmlns:a16="http://schemas.microsoft.com/office/drawing/2014/main" val="584228634"/>
                  </a:ext>
                </a:extLst>
              </a:tr>
              <a:tr h="4338595">
                <a:tc>
                  <a:txBody>
                    <a:bodyPr/>
                    <a:lstStyle/>
                    <a:p>
                      <a:r>
                        <a:rPr lang="en-GB" dirty="0"/>
                        <a:t>This provision is available to all of the children in our care. This includes common practice in the classroom and Quality First Teaching. It may provide support in a lesson-individually or in a small group, check ins with an adult or some adaptations to work. This ensures a good quality of education for all children and supports every child in making progress.</a:t>
                      </a:r>
                    </a:p>
                  </a:txBody>
                  <a:tcPr/>
                </a:tc>
                <a:tc>
                  <a:txBody>
                    <a:bodyPr/>
                    <a:lstStyle/>
                    <a:p>
                      <a:r>
                        <a:rPr lang="en-GB" dirty="0"/>
                        <a:t>When concerns may begin to emerge a child may be placed on our SEN monitoring register. Not every child with a diagnosed need will require additional support, but they will require careful monitoring of changes over time. The SEN team will keep track of progress and meet with class teachers or parents to support concerns. A pupil passport may be created.</a:t>
                      </a:r>
                    </a:p>
                  </a:txBody>
                  <a:tcPr/>
                </a:tc>
                <a:tc>
                  <a:txBody>
                    <a:bodyPr/>
                    <a:lstStyle/>
                    <a:p>
                      <a:r>
                        <a:rPr lang="en-GB" dirty="0"/>
                        <a:t>Where a child requires support that is </a:t>
                      </a:r>
                      <a:r>
                        <a:rPr lang="en-GB" dirty="0">
                          <a:effectLst>
                            <a:outerShdw blurRad="38100" dist="38100" dir="2700000" algn="tl">
                              <a:srgbClr val="000000">
                                <a:alpha val="43137"/>
                              </a:srgbClr>
                            </a:outerShdw>
                          </a:effectLst>
                        </a:rPr>
                        <a:t>additional to or different from </a:t>
                      </a:r>
                      <a:r>
                        <a:rPr lang="en-GB" dirty="0">
                          <a:effectLst/>
                        </a:rPr>
                        <a:t>their peers, or where a high level of support is needed they will be placed on the school SEN register. They will have a pupil passport and learning plan which will be reviewed 3 times a year, unless changes are needed sooner. These children may be being supported by outside agencies and have specific targets that are tracked by the SEN team.</a:t>
                      </a:r>
                      <a:endParaRPr lang="en-GB" dirty="0">
                        <a:effectLst>
                          <a:outerShdw blurRad="38100" dist="38100" dir="2700000" algn="tl">
                            <a:srgbClr val="000000">
                              <a:alpha val="43137"/>
                            </a:srgbClr>
                          </a:outerShdw>
                        </a:effectLst>
                      </a:endParaRPr>
                    </a:p>
                  </a:txBody>
                  <a:tcPr/>
                </a:tc>
                <a:tc>
                  <a:txBody>
                    <a:bodyPr/>
                    <a:lstStyle/>
                    <a:p>
                      <a:r>
                        <a:rPr lang="en-GB" dirty="0"/>
                        <a:t>Very few children will require a formal assessment by the local authority. These children will need very high levels of sustained, long-term support from external professionals from education, health or social care. Parents and professionals can request an assessment. </a:t>
                      </a:r>
                      <a:r>
                        <a:rPr lang="en-US" dirty="0">
                          <a:solidFill>
                            <a:srgbClr val="FF0000"/>
                          </a:solidFill>
                          <a:effectLst>
                            <a:outerShdw blurRad="38100" dist="38100" dir="2700000" algn="tl">
                              <a:srgbClr val="000000">
                                <a:alpha val="43137"/>
                              </a:srgbClr>
                            </a:outerShdw>
                          </a:effectLst>
                          <a:hlinkClick r:id="rId3">
                            <a:extLst>
                              <a:ext uri="{A12FA001-AC4F-418D-AE19-62706E023703}">
                                <ahyp:hlinkClr xmlns:ahyp="http://schemas.microsoft.com/office/drawing/2018/hyperlinkcolor" val="tx"/>
                              </a:ext>
                            </a:extLst>
                          </a:hlinkClick>
                        </a:rPr>
                        <a:t>Education, Health and Care Plans (EHCP) | West Northants SEND IASS</a:t>
                      </a:r>
                      <a:endParaRPr lang="en-GB" dirty="0">
                        <a:solidFill>
                          <a:srgbClr val="FF0000"/>
                        </a:solidFill>
                        <a:effectLst>
                          <a:outerShdw blurRad="38100" dist="38100" dir="2700000" algn="tl">
                            <a:srgbClr val="000000">
                              <a:alpha val="43137"/>
                            </a:srgbClr>
                          </a:outerShdw>
                        </a:effectLst>
                      </a:endParaRPr>
                    </a:p>
                  </a:txBody>
                  <a:tcPr/>
                </a:tc>
                <a:extLst>
                  <a:ext uri="{0D108BD9-81ED-4DB2-BD59-A6C34878D82A}">
                    <a16:rowId xmlns:a16="http://schemas.microsoft.com/office/drawing/2014/main" val="3106364492"/>
                  </a:ext>
                </a:extLst>
              </a:tr>
            </a:tbl>
          </a:graphicData>
        </a:graphic>
      </p:graphicFrame>
    </p:spTree>
    <p:extLst>
      <p:ext uri="{BB962C8B-B14F-4D97-AF65-F5344CB8AC3E}">
        <p14:creationId xmlns:p14="http://schemas.microsoft.com/office/powerpoint/2010/main" val="33404786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CD5322-C0B6-F141-0534-B8CDDF5DEAC2}"/>
            </a:ext>
          </a:extLst>
        </p:cNvPr>
        <p:cNvGrpSpPr/>
        <p:nvPr/>
      </p:nvGrpSpPr>
      <p:grpSpPr>
        <a:xfrm>
          <a:off x="0" y="0"/>
          <a:ext cx="0" cy="0"/>
          <a:chOff x="0" y="0"/>
          <a:chExt cx="0" cy="0"/>
        </a:xfrm>
      </p:grpSpPr>
      <p:pic>
        <p:nvPicPr>
          <p:cNvPr id="4" name="Picture 3" descr="Abstract design of flower petals in pastel">
            <a:extLst>
              <a:ext uri="{FF2B5EF4-FFF2-40B4-BE49-F238E27FC236}">
                <a16:creationId xmlns:a16="http://schemas.microsoft.com/office/drawing/2014/main" id="{9AD0B1FF-7D5B-C8B5-CAB2-01DB6C794687}"/>
              </a:ext>
            </a:extLst>
          </p:cNvPr>
          <p:cNvPicPr>
            <a:picLocks noChangeAspect="1"/>
          </p:cNvPicPr>
          <p:nvPr/>
        </p:nvPicPr>
        <p:blipFill>
          <a:blip r:embed="rId2"/>
          <a:srcRect t="14122"/>
          <a:stretch>
            <a:fillRect/>
          </a:stretch>
        </p:blipFill>
        <p:spPr>
          <a:xfrm>
            <a:off x="20" y="10"/>
            <a:ext cx="12191979" cy="6857990"/>
          </a:xfrm>
          <a:prstGeom prst="rect">
            <a:avLst/>
          </a:prstGeom>
        </p:spPr>
      </p:pic>
      <p:sp>
        <p:nvSpPr>
          <p:cNvPr id="2" name="Title 1">
            <a:extLst>
              <a:ext uri="{FF2B5EF4-FFF2-40B4-BE49-F238E27FC236}">
                <a16:creationId xmlns:a16="http://schemas.microsoft.com/office/drawing/2014/main" id="{9524282B-40F1-CFC0-9BA6-8740B0230EB7}"/>
              </a:ext>
            </a:extLst>
          </p:cNvPr>
          <p:cNvSpPr>
            <a:spLocks noGrp="1"/>
          </p:cNvSpPr>
          <p:nvPr>
            <p:ph type="ctrTitle"/>
          </p:nvPr>
        </p:nvSpPr>
        <p:spPr>
          <a:xfrm>
            <a:off x="2197495" y="594035"/>
            <a:ext cx="7730276" cy="435004"/>
          </a:xfrm>
        </p:spPr>
        <p:txBody>
          <a:bodyPr anchor="ctr">
            <a:normAutofit fontScale="90000"/>
          </a:bodyPr>
          <a:lstStyle/>
          <a:p>
            <a:pPr algn="ctr"/>
            <a:r>
              <a:rPr lang="en-GB" sz="4800" u="sng" dirty="0"/>
              <a:t>What is the Local Offer?</a:t>
            </a:r>
          </a:p>
        </p:txBody>
      </p:sp>
      <p:sp>
        <p:nvSpPr>
          <p:cNvPr id="7" name="TextBox 6">
            <a:extLst>
              <a:ext uri="{FF2B5EF4-FFF2-40B4-BE49-F238E27FC236}">
                <a16:creationId xmlns:a16="http://schemas.microsoft.com/office/drawing/2014/main" id="{036BEEC1-F08A-833C-8185-11DB3295D3E9}"/>
              </a:ext>
            </a:extLst>
          </p:cNvPr>
          <p:cNvSpPr txBox="1"/>
          <p:nvPr/>
        </p:nvSpPr>
        <p:spPr>
          <a:xfrm>
            <a:off x="3048000" y="3238891"/>
            <a:ext cx="6096000" cy="369332"/>
          </a:xfrm>
          <a:prstGeom prst="rect">
            <a:avLst/>
          </a:prstGeom>
          <a:noFill/>
        </p:spPr>
        <p:txBody>
          <a:bodyPr wrap="square">
            <a:spAutoFit/>
          </a:bodyPr>
          <a:lstStyle/>
          <a:p>
            <a:endParaRPr lang="en-GB" dirty="0"/>
          </a:p>
        </p:txBody>
      </p:sp>
      <p:pic>
        <p:nvPicPr>
          <p:cNvPr id="12" name="Picture 11">
            <a:extLst>
              <a:ext uri="{FF2B5EF4-FFF2-40B4-BE49-F238E27FC236}">
                <a16:creationId xmlns:a16="http://schemas.microsoft.com/office/drawing/2014/main" id="{DC8B7438-3C42-13BB-A1A5-AD1212A52CC3}"/>
              </a:ext>
            </a:extLst>
          </p:cNvPr>
          <p:cNvPicPr>
            <a:picLocks noChangeAspect="1"/>
          </p:cNvPicPr>
          <p:nvPr/>
        </p:nvPicPr>
        <p:blipFill>
          <a:blip r:embed="rId3"/>
          <a:stretch>
            <a:fillRect/>
          </a:stretch>
        </p:blipFill>
        <p:spPr>
          <a:xfrm>
            <a:off x="8707115" y="1444015"/>
            <a:ext cx="3322362" cy="2319139"/>
          </a:xfrm>
          <a:prstGeom prst="rect">
            <a:avLst/>
          </a:prstGeom>
        </p:spPr>
      </p:pic>
      <p:pic>
        <p:nvPicPr>
          <p:cNvPr id="15" name="Picture 14">
            <a:extLst>
              <a:ext uri="{FF2B5EF4-FFF2-40B4-BE49-F238E27FC236}">
                <a16:creationId xmlns:a16="http://schemas.microsoft.com/office/drawing/2014/main" id="{71110196-C7DC-27F0-A8A9-64D3A8A70713}"/>
              </a:ext>
            </a:extLst>
          </p:cNvPr>
          <p:cNvPicPr>
            <a:picLocks noChangeAspect="1"/>
          </p:cNvPicPr>
          <p:nvPr/>
        </p:nvPicPr>
        <p:blipFill>
          <a:blip r:embed="rId4"/>
          <a:stretch>
            <a:fillRect/>
          </a:stretch>
        </p:blipFill>
        <p:spPr>
          <a:xfrm>
            <a:off x="297348" y="1523568"/>
            <a:ext cx="8247246" cy="3701575"/>
          </a:xfrm>
          <a:prstGeom prst="rect">
            <a:avLst/>
          </a:prstGeom>
        </p:spPr>
      </p:pic>
      <p:sp>
        <p:nvSpPr>
          <p:cNvPr id="16" name="TextBox 15">
            <a:extLst>
              <a:ext uri="{FF2B5EF4-FFF2-40B4-BE49-F238E27FC236}">
                <a16:creationId xmlns:a16="http://schemas.microsoft.com/office/drawing/2014/main" id="{9D29AC92-2746-DB2D-D430-1763A0C01DED}"/>
              </a:ext>
            </a:extLst>
          </p:cNvPr>
          <p:cNvSpPr txBox="1"/>
          <p:nvPr/>
        </p:nvSpPr>
        <p:spPr>
          <a:xfrm>
            <a:off x="5341452" y="3918086"/>
            <a:ext cx="6553200" cy="369332"/>
          </a:xfrm>
          <a:prstGeom prst="rect">
            <a:avLst/>
          </a:prstGeom>
          <a:noFill/>
        </p:spPr>
        <p:txBody>
          <a:bodyPr wrap="square" rtlCol="0">
            <a:spAutoFit/>
          </a:bodyPr>
          <a:lstStyle/>
          <a:p>
            <a:r>
              <a:rPr lang="en-US" b="1" dirty="0">
                <a:solidFill>
                  <a:srgbClr val="FF0000"/>
                </a:solidFill>
                <a:effectLst>
                  <a:outerShdw blurRad="38100" dist="38100" dir="2700000" algn="tl">
                    <a:srgbClr val="000000">
                      <a:alpha val="43137"/>
                    </a:srgbClr>
                  </a:outerShdw>
                </a:effectLst>
                <a:hlinkClick r:id="rId5">
                  <a:extLst>
                    <a:ext uri="{A12FA001-AC4F-418D-AE19-62706E023703}">
                      <ahyp:hlinkClr xmlns:ahyp="http://schemas.microsoft.com/office/drawing/2018/hyperlinkcolor" val="tx"/>
                    </a:ext>
                  </a:extLst>
                </a:hlinkClick>
              </a:rPr>
              <a:t>What is the Local Offer?</a:t>
            </a:r>
            <a:endParaRPr lang="en-GB" b="1" dirty="0">
              <a:solidFill>
                <a:srgbClr val="FF0000"/>
              </a:solidFill>
              <a:effectLst>
                <a:outerShdw blurRad="38100" dist="38100" dir="2700000" algn="tl">
                  <a:srgbClr val="000000">
                    <a:alpha val="43137"/>
                  </a:srgbClr>
                </a:outerShdw>
              </a:effectLst>
            </a:endParaRPr>
          </a:p>
        </p:txBody>
      </p:sp>
      <p:pic>
        <p:nvPicPr>
          <p:cNvPr id="18" name="Picture 17">
            <a:extLst>
              <a:ext uri="{FF2B5EF4-FFF2-40B4-BE49-F238E27FC236}">
                <a16:creationId xmlns:a16="http://schemas.microsoft.com/office/drawing/2014/main" id="{2A1D26E5-C10C-D918-B101-260FBAC2DA20}"/>
              </a:ext>
            </a:extLst>
          </p:cNvPr>
          <p:cNvPicPr>
            <a:picLocks noChangeAspect="1"/>
          </p:cNvPicPr>
          <p:nvPr/>
        </p:nvPicPr>
        <p:blipFill>
          <a:blip r:embed="rId6"/>
          <a:stretch>
            <a:fillRect/>
          </a:stretch>
        </p:blipFill>
        <p:spPr>
          <a:xfrm>
            <a:off x="10067906" y="3936026"/>
            <a:ext cx="2063856" cy="2578233"/>
          </a:xfrm>
          <a:prstGeom prst="rect">
            <a:avLst/>
          </a:prstGeom>
        </p:spPr>
      </p:pic>
      <p:pic>
        <p:nvPicPr>
          <p:cNvPr id="20" name="Picture 19">
            <a:extLst>
              <a:ext uri="{FF2B5EF4-FFF2-40B4-BE49-F238E27FC236}">
                <a16:creationId xmlns:a16="http://schemas.microsoft.com/office/drawing/2014/main" id="{2A5B49C3-3AA6-77B2-75EF-E9F251A3A9DF}"/>
              </a:ext>
            </a:extLst>
          </p:cNvPr>
          <p:cNvPicPr>
            <a:picLocks noChangeAspect="1"/>
          </p:cNvPicPr>
          <p:nvPr/>
        </p:nvPicPr>
        <p:blipFill>
          <a:blip r:embed="rId7"/>
          <a:stretch>
            <a:fillRect/>
          </a:stretch>
        </p:blipFill>
        <p:spPr>
          <a:xfrm>
            <a:off x="6277251" y="4576889"/>
            <a:ext cx="3454578" cy="2171812"/>
          </a:xfrm>
          <a:prstGeom prst="rect">
            <a:avLst/>
          </a:prstGeom>
        </p:spPr>
      </p:pic>
    </p:spTree>
    <p:extLst>
      <p:ext uri="{BB962C8B-B14F-4D97-AF65-F5344CB8AC3E}">
        <p14:creationId xmlns:p14="http://schemas.microsoft.com/office/powerpoint/2010/main" val="2919107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907B7B-D9E4-8110-A2A9-D2A55E918ACA}"/>
            </a:ext>
          </a:extLst>
        </p:cNvPr>
        <p:cNvGrpSpPr/>
        <p:nvPr/>
      </p:nvGrpSpPr>
      <p:grpSpPr>
        <a:xfrm>
          <a:off x="0" y="0"/>
          <a:ext cx="0" cy="0"/>
          <a:chOff x="0" y="0"/>
          <a:chExt cx="0" cy="0"/>
        </a:xfrm>
      </p:grpSpPr>
      <p:pic>
        <p:nvPicPr>
          <p:cNvPr id="4" name="Picture 3" descr="Abstract design of flower petals in pastel">
            <a:extLst>
              <a:ext uri="{FF2B5EF4-FFF2-40B4-BE49-F238E27FC236}">
                <a16:creationId xmlns:a16="http://schemas.microsoft.com/office/drawing/2014/main" id="{CD23106D-E0B1-966F-3611-CBA8A2A5B9ED}"/>
              </a:ext>
            </a:extLst>
          </p:cNvPr>
          <p:cNvPicPr>
            <a:picLocks noChangeAspect="1"/>
          </p:cNvPicPr>
          <p:nvPr/>
        </p:nvPicPr>
        <p:blipFill>
          <a:blip r:embed="rId2"/>
          <a:srcRect t="14122"/>
          <a:stretch>
            <a:fillRect/>
          </a:stretch>
        </p:blipFill>
        <p:spPr>
          <a:xfrm>
            <a:off x="20" y="10"/>
            <a:ext cx="12191979" cy="6857990"/>
          </a:xfrm>
          <a:prstGeom prst="rect">
            <a:avLst/>
          </a:prstGeom>
        </p:spPr>
      </p:pic>
      <p:sp>
        <p:nvSpPr>
          <p:cNvPr id="2" name="Title 1">
            <a:extLst>
              <a:ext uri="{FF2B5EF4-FFF2-40B4-BE49-F238E27FC236}">
                <a16:creationId xmlns:a16="http://schemas.microsoft.com/office/drawing/2014/main" id="{4A49F516-D07E-E040-FCEF-99EE2C3B06A3}"/>
              </a:ext>
            </a:extLst>
          </p:cNvPr>
          <p:cNvSpPr>
            <a:spLocks noGrp="1"/>
          </p:cNvSpPr>
          <p:nvPr>
            <p:ph type="ctrTitle"/>
          </p:nvPr>
        </p:nvSpPr>
        <p:spPr>
          <a:xfrm>
            <a:off x="1239552" y="576010"/>
            <a:ext cx="9286934" cy="594025"/>
          </a:xfrm>
        </p:spPr>
        <p:txBody>
          <a:bodyPr anchor="ctr">
            <a:normAutofit fontScale="90000"/>
          </a:bodyPr>
          <a:lstStyle/>
          <a:p>
            <a:pPr algn="ctr"/>
            <a:r>
              <a:rPr lang="en-GB" sz="4800" u="sng" dirty="0"/>
              <a:t>Universal, Targeted and Specialist Support- how is support delivered?</a:t>
            </a:r>
          </a:p>
        </p:txBody>
      </p:sp>
      <p:sp>
        <p:nvSpPr>
          <p:cNvPr id="3" name="Subtitle 2">
            <a:extLst>
              <a:ext uri="{FF2B5EF4-FFF2-40B4-BE49-F238E27FC236}">
                <a16:creationId xmlns:a16="http://schemas.microsoft.com/office/drawing/2014/main" id="{9579A18D-B885-AE6D-F7C6-7BE06C19348D}"/>
              </a:ext>
            </a:extLst>
          </p:cNvPr>
          <p:cNvSpPr>
            <a:spLocks noGrp="1"/>
          </p:cNvSpPr>
          <p:nvPr>
            <p:ph type="subTitle" idx="1"/>
          </p:nvPr>
        </p:nvSpPr>
        <p:spPr>
          <a:xfrm>
            <a:off x="8308323" y="159031"/>
            <a:ext cx="3525868" cy="870008"/>
          </a:xfrm>
        </p:spPr>
        <p:txBody>
          <a:bodyPr anchor="ctr">
            <a:normAutofit fontScale="77500" lnSpcReduction="20000"/>
          </a:bodyPr>
          <a:lstStyle/>
          <a:p>
            <a:pPr algn="r"/>
            <a:r>
              <a:rPr lang="en-GB" sz="1600" dirty="0">
                <a:solidFill>
                  <a:srgbClr val="FFFFFF"/>
                </a:solidFill>
              </a:rPr>
              <a:t>Reviewed September 2025</a:t>
            </a:r>
          </a:p>
          <a:p>
            <a:pPr algn="r"/>
            <a:r>
              <a:rPr lang="en-GB" sz="1600" dirty="0">
                <a:solidFill>
                  <a:srgbClr val="FFFFFF"/>
                </a:solidFill>
              </a:rPr>
              <a:t>NEX SENDT REVIEW SEPTEMBER 2026</a:t>
            </a:r>
          </a:p>
        </p:txBody>
      </p:sp>
      <p:sp>
        <p:nvSpPr>
          <p:cNvPr id="7" name="TextBox 6">
            <a:extLst>
              <a:ext uri="{FF2B5EF4-FFF2-40B4-BE49-F238E27FC236}">
                <a16:creationId xmlns:a16="http://schemas.microsoft.com/office/drawing/2014/main" id="{F7823EF7-9FD0-6CD9-3504-37CB5D6AF44E}"/>
              </a:ext>
            </a:extLst>
          </p:cNvPr>
          <p:cNvSpPr txBox="1"/>
          <p:nvPr/>
        </p:nvSpPr>
        <p:spPr>
          <a:xfrm>
            <a:off x="3048000" y="3238891"/>
            <a:ext cx="6096000" cy="369332"/>
          </a:xfrm>
          <a:prstGeom prst="rect">
            <a:avLst/>
          </a:prstGeom>
          <a:noFill/>
        </p:spPr>
        <p:txBody>
          <a:bodyPr wrap="square">
            <a:spAutoFit/>
          </a:bodyPr>
          <a:lstStyle/>
          <a:p>
            <a:endParaRPr lang="en-GB" dirty="0"/>
          </a:p>
        </p:txBody>
      </p:sp>
      <p:graphicFrame>
        <p:nvGraphicFramePr>
          <p:cNvPr id="5" name="Table 4">
            <a:extLst>
              <a:ext uri="{FF2B5EF4-FFF2-40B4-BE49-F238E27FC236}">
                <a16:creationId xmlns:a16="http://schemas.microsoft.com/office/drawing/2014/main" id="{9D5605B2-0F93-413D-8D59-ED359C74A7ED}"/>
              </a:ext>
            </a:extLst>
          </p:cNvPr>
          <p:cNvGraphicFramePr>
            <a:graphicFrameLocks noGrp="1"/>
          </p:cNvGraphicFramePr>
          <p:nvPr>
            <p:extLst>
              <p:ext uri="{D42A27DB-BD31-4B8C-83A1-F6EECF244321}">
                <p14:modId xmlns:p14="http://schemas.microsoft.com/office/powerpoint/2010/main" val="727562888"/>
              </p:ext>
            </p:extLst>
          </p:nvPr>
        </p:nvGraphicFramePr>
        <p:xfrm>
          <a:off x="725715" y="1763125"/>
          <a:ext cx="11030856" cy="4618081"/>
        </p:xfrm>
        <a:graphic>
          <a:graphicData uri="http://schemas.openxmlformats.org/drawingml/2006/table">
            <a:tbl>
              <a:tblPr firstRow="1" bandRow="1">
                <a:tableStyleId>{5C22544A-7EE6-4342-B048-85BDC9FD1C3A}</a:tableStyleId>
              </a:tblPr>
              <a:tblGrid>
                <a:gridCol w="3676952">
                  <a:extLst>
                    <a:ext uri="{9D8B030D-6E8A-4147-A177-3AD203B41FA5}">
                      <a16:colId xmlns:a16="http://schemas.microsoft.com/office/drawing/2014/main" val="4285319978"/>
                    </a:ext>
                  </a:extLst>
                </a:gridCol>
                <a:gridCol w="3676952">
                  <a:extLst>
                    <a:ext uri="{9D8B030D-6E8A-4147-A177-3AD203B41FA5}">
                      <a16:colId xmlns:a16="http://schemas.microsoft.com/office/drawing/2014/main" val="2437875432"/>
                    </a:ext>
                  </a:extLst>
                </a:gridCol>
                <a:gridCol w="3676952">
                  <a:extLst>
                    <a:ext uri="{9D8B030D-6E8A-4147-A177-3AD203B41FA5}">
                      <a16:colId xmlns:a16="http://schemas.microsoft.com/office/drawing/2014/main" val="1259597623"/>
                    </a:ext>
                  </a:extLst>
                </a:gridCol>
              </a:tblGrid>
              <a:tr h="686161">
                <a:tc>
                  <a:txBody>
                    <a:bodyPr/>
                    <a:lstStyle/>
                    <a:p>
                      <a:r>
                        <a:rPr lang="en-GB" dirty="0"/>
                        <a:t>Universal Support- Available to all of our children</a:t>
                      </a:r>
                    </a:p>
                  </a:txBody>
                  <a:tcPr/>
                </a:tc>
                <a:tc>
                  <a:txBody>
                    <a:bodyPr/>
                    <a:lstStyle/>
                    <a:p>
                      <a:r>
                        <a:rPr lang="en-GB" dirty="0"/>
                        <a:t>Targeted Support- for children on our monitoring or SEN register</a:t>
                      </a:r>
                    </a:p>
                  </a:txBody>
                  <a:tcPr/>
                </a:tc>
                <a:tc>
                  <a:txBody>
                    <a:bodyPr/>
                    <a:lstStyle/>
                    <a:p>
                      <a:r>
                        <a:rPr lang="en-GB" dirty="0"/>
                        <a:t>Specialist support- for children on our SEN register or with an EHCP</a:t>
                      </a:r>
                    </a:p>
                  </a:txBody>
                  <a:tcPr/>
                </a:tc>
                <a:extLst>
                  <a:ext uri="{0D108BD9-81ED-4DB2-BD59-A6C34878D82A}">
                    <a16:rowId xmlns:a16="http://schemas.microsoft.com/office/drawing/2014/main" val="1227316884"/>
                  </a:ext>
                </a:extLst>
              </a:tr>
              <a:tr h="2346052">
                <a:tc>
                  <a:txBody>
                    <a:bodyPr/>
                    <a:lstStyle/>
                    <a:p>
                      <a:r>
                        <a:rPr lang="en-GB" dirty="0"/>
                        <a:t>This is often called Wave 1 support. This is predominantly led by quality first children. All of our teachers are teachers of SEND and are provided with regular opportunities to access training and to work alongside our SEN team. As much as possible intervention inside the classroom is encouraged and supports our children in developing a sense of belonging in their classes. This is monitored during core meetings and through learning walks.</a:t>
                      </a:r>
                    </a:p>
                  </a:txBody>
                  <a:tcPr/>
                </a:tc>
                <a:tc>
                  <a:txBody>
                    <a:bodyPr/>
                    <a:lstStyle/>
                    <a:p>
                      <a:r>
                        <a:rPr lang="en-GB" dirty="0"/>
                        <a:t>This is often called wave 2 support. At times it is necessary for staff to provide targeted support for our children, which may include specific interventions or reasonable adjustments. Reasonable adjustments are made to ensure that every child with a disability is as fully included in every aspect of school life. Support may be sought from outside agencies as needed or may be monitored by the SEN team.</a:t>
                      </a:r>
                    </a:p>
                  </a:txBody>
                  <a:tcPr/>
                </a:tc>
                <a:tc>
                  <a:txBody>
                    <a:bodyPr/>
                    <a:lstStyle/>
                    <a:p>
                      <a:r>
                        <a:rPr lang="en-GB" dirty="0"/>
                        <a:t>This is often called wave 3 support. It may be necessary to involve additional professionals such as educational psychology, speech and language or outreach professionals to advise and support. Referrals are only made with the agreement of a parent or carer. This may include significant adaptations to our environment, lessons and specified interventions. There is often a waiting list for services and this can be long in length.</a:t>
                      </a:r>
                    </a:p>
                  </a:txBody>
                  <a:tcPr/>
                </a:tc>
                <a:extLst>
                  <a:ext uri="{0D108BD9-81ED-4DB2-BD59-A6C34878D82A}">
                    <a16:rowId xmlns:a16="http://schemas.microsoft.com/office/drawing/2014/main" val="742134729"/>
                  </a:ext>
                </a:extLst>
              </a:tr>
            </a:tbl>
          </a:graphicData>
        </a:graphic>
      </p:graphicFrame>
    </p:spTree>
    <p:extLst>
      <p:ext uri="{BB962C8B-B14F-4D97-AF65-F5344CB8AC3E}">
        <p14:creationId xmlns:p14="http://schemas.microsoft.com/office/powerpoint/2010/main" val="2672424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A71F1E-E100-64F0-D160-20A25657999E}"/>
            </a:ext>
          </a:extLst>
        </p:cNvPr>
        <p:cNvGrpSpPr/>
        <p:nvPr/>
      </p:nvGrpSpPr>
      <p:grpSpPr>
        <a:xfrm>
          <a:off x="0" y="0"/>
          <a:ext cx="0" cy="0"/>
          <a:chOff x="0" y="0"/>
          <a:chExt cx="0" cy="0"/>
        </a:xfrm>
      </p:grpSpPr>
      <p:pic>
        <p:nvPicPr>
          <p:cNvPr id="4" name="Picture 3" descr="Abstract design of flower petals in pastel">
            <a:extLst>
              <a:ext uri="{FF2B5EF4-FFF2-40B4-BE49-F238E27FC236}">
                <a16:creationId xmlns:a16="http://schemas.microsoft.com/office/drawing/2014/main" id="{30974D0C-CC66-EDBA-1224-674B6BDD70FB}"/>
              </a:ext>
            </a:extLst>
          </p:cNvPr>
          <p:cNvPicPr>
            <a:picLocks noChangeAspect="1"/>
          </p:cNvPicPr>
          <p:nvPr/>
        </p:nvPicPr>
        <p:blipFill>
          <a:blip r:embed="rId2"/>
          <a:srcRect t="14122"/>
          <a:stretch>
            <a:fillRect/>
          </a:stretch>
        </p:blipFill>
        <p:spPr>
          <a:xfrm>
            <a:off x="20" y="10"/>
            <a:ext cx="12191979" cy="6857990"/>
          </a:xfrm>
          <a:prstGeom prst="rect">
            <a:avLst/>
          </a:prstGeom>
        </p:spPr>
      </p:pic>
      <p:sp>
        <p:nvSpPr>
          <p:cNvPr id="2" name="Title 1">
            <a:extLst>
              <a:ext uri="{FF2B5EF4-FFF2-40B4-BE49-F238E27FC236}">
                <a16:creationId xmlns:a16="http://schemas.microsoft.com/office/drawing/2014/main" id="{C9BCEDAF-CF83-3A47-45B6-6579624D7C7C}"/>
              </a:ext>
            </a:extLst>
          </p:cNvPr>
          <p:cNvSpPr>
            <a:spLocks noGrp="1"/>
          </p:cNvSpPr>
          <p:nvPr>
            <p:ph type="ctrTitle"/>
          </p:nvPr>
        </p:nvSpPr>
        <p:spPr>
          <a:xfrm>
            <a:off x="2197495" y="594035"/>
            <a:ext cx="7730276" cy="435004"/>
          </a:xfrm>
        </p:spPr>
        <p:txBody>
          <a:bodyPr anchor="ctr">
            <a:normAutofit fontScale="90000"/>
          </a:bodyPr>
          <a:lstStyle/>
          <a:p>
            <a:pPr algn="ctr"/>
            <a:r>
              <a:rPr lang="en-GB" sz="4800" u="sng" dirty="0"/>
              <a:t>Assess, Plan, Do, Review- Edukey</a:t>
            </a:r>
          </a:p>
        </p:txBody>
      </p:sp>
      <p:sp>
        <p:nvSpPr>
          <p:cNvPr id="3" name="Subtitle 2">
            <a:extLst>
              <a:ext uri="{FF2B5EF4-FFF2-40B4-BE49-F238E27FC236}">
                <a16:creationId xmlns:a16="http://schemas.microsoft.com/office/drawing/2014/main" id="{892906D7-2391-7279-7C13-7D97BDC9CA40}"/>
              </a:ext>
            </a:extLst>
          </p:cNvPr>
          <p:cNvSpPr>
            <a:spLocks noGrp="1"/>
          </p:cNvSpPr>
          <p:nvPr>
            <p:ph type="subTitle" idx="1"/>
          </p:nvPr>
        </p:nvSpPr>
        <p:spPr>
          <a:xfrm>
            <a:off x="8308323" y="159031"/>
            <a:ext cx="3525868" cy="870008"/>
          </a:xfrm>
        </p:spPr>
        <p:txBody>
          <a:bodyPr anchor="ctr">
            <a:normAutofit fontScale="77500" lnSpcReduction="20000"/>
          </a:bodyPr>
          <a:lstStyle/>
          <a:p>
            <a:pPr algn="r"/>
            <a:r>
              <a:rPr lang="en-GB" sz="1600" dirty="0">
                <a:solidFill>
                  <a:srgbClr val="FFFFFF"/>
                </a:solidFill>
              </a:rPr>
              <a:t>Reviewed September 2025</a:t>
            </a:r>
          </a:p>
          <a:p>
            <a:pPr algn="r"/>
            <a:r>
              <a:rPr lang="en-GB" sz="1600" dirty="0">
                <a:solidFill>
                  <a:srgbClr val="FFFFFF"/>
                </a:solidFill>
              </a:rPr>
              <a:t>NEX SENDT REVIEW SEPTEMBER 2026</a:t>
            </a:r>
          </a:p>
        </p:txBody>
      </p:sp>
      <p:sp>
        <p:nvSpPr>
          <p:cNvPr id="7" name="TextBox 6">
            <a:extLst>
              <a:ext uri="{FF2B5EF4-FFF2-40B4-BE49-F238E27FC236}">
                <a16:creationId xmlns:a16="http://schemas.microsoft.com/office/drawing/2014/main" id="{ECE19368-44A1-70F5-EC1A-3BCEEC8A4AEE}"/>
              </a:ext>
            </a:extLst>
          </p:cNvPr>
          <p:cNvSpPr txBox="1"/>
          <p:nvPr/>
        </p:nvSpPr>
        <p:spPr>
          <a:xfrm>
            <a:off x="3048000" y="3238891"/>
            <a:ext cx="6096000" cy="369332"/>
          </a:xfrm>
          <a:prstGeom prst="rect">
            <a:avLst/>
          </a:prstGeom>
          <a:noFill/>
        </p:spPr>
        <p:txBody>
          <a:bodyPr wrap="square">
            <a:spAutoFit/>
          </a:bodyPr>
          <a:lstStyle/>
          <a:p>
            <a:endParaRPr lang="en-GB" dirty="0"/>
          </a:p>
        </p:txBody>
      </p:sp>
      <p:sp>
        <p:nvSpPr>
          <p:cNvPr id="5" name="TextBox 4">
            <a:extLst>
              <a:ext uri="{FF2B5EF4-FFF2-40B4-BE49-F238E27FC236}">
                <a16:creationId xmlns:a16="http://schemas.microsoft.com/office/drawing/2014/main" id="{631468AC-992E-3AE0-E99B-DBE78254F09E}"/>
              </a:ext>
            </a:extLst>
          </p:cNvPr>
          <p:cNvSpPr txBox="1"/>
          <p:nvPr/>
        </p:nvSpPr>
        <p:spPr>
          <a:xfrm>
            <a:off x="620486" y="1632857"/>
            <a:ext cx="7687837" cy="4247317"/>
          </a:xfrm>
          <a:prstGeom prst="rect">
            <a:avLst/>
          </a:prstGeom>
          <a:noFill/>
        </p:spPr>
        <p:txBody>
          <a:bodyPr wrap="square" rtlCol="0">
            <a:spAutoFit/>
          </a:bodyPr>
          <a:lstStyle/>
          <a:p>
            <a:r>
              <a:rPr lang="en-GB" dirty="0">
                <a:effectLst>
                  <a:outerShdw blurRad="38100" dist="38100" dir="2700000" algn="tl">
                    <a:srgbClr val="000000">
                      <a:alpha val="43137"/>
                    </a:srgbClr>
                  </a:outerShdw>
                </a:effectLst>
              </a:rPr>
              <a:t>At Wollaston Primary School we use an online system called Edukey to support us in ensuring that we follow a clear cycle of assess, plan, do, review. Evidence of this is required to seek statutory assessment and for some referrals. On Edukey staff will create pupil passports and learning plans. Some children may not require a learning plan and may only have a passport in place. These documents will outline adaptations or challenges that your child may need or face and also may outline targets to be achieved each term. Not every child with a diagnosed difficulty will require a learning plan and these are used in cases where a child requires support that is </a:t>
            </a:r>
            <a:r>
              <a:rPr lang="en-GB" b="1" dirty="0">
                <a:effectLst>
                  <a:outerShdw blurRad="38100" dist="38100" dir="2700000" algn="tl">
                    <a:srgbClr val="000000">
                      <a:alpha val="43137"/>
                    </a:srgbClr>
                  </a:outerShdw>
                </a:effectLst>
              </a:rPr>
              <a:t>‘additional to or different from’ </a:t>
            </a:r>
            <a:r>
              <a:rPr lang="en-GB" dirty="0">
                <a:effectLst>
                  <a:outerShdw blurRad="38100" dist="38100" dir="2700000" algn="tl">
                    <a:srgbClr val="000000">
                      <a:alpha val="43137"/>
                    </a:srgbClr>
                  </a:outerShdw>
                </a:effectLst>
              </a:rPr>
              <a:t>their peers.</a:t>
            </a:r>
          </a:p>
          <a:p>
            <a:endParaRPr lang="en-GB" dirty="0">
              <a:effectLst>
                <a:outerShdw blurRad="38100" dist="38100" dir="2700000" algn="tl">
                  <a:srgbClr val="000000">
                    <a:alpha val="43137"/>
                  </a:srgbClr>
                </a:outerShdw>
              </a:effectLst>
            </a:endParaRPr>
          </a:p>
          <a:p>
            <a:r>
              <a:rPr lang="en-GB" dirty="0">
                <a:effectLst>
                  <a:outerShdw blurRad="38100" dist="38100" dir="2700000" algn="tl">
                    <a:srgbClr val="000000">
                      <a:alpha val="43137"/>
                    </a:srgbClr>
                  </a:outerShdw>
                </a:effectLst>
              </a:rPr>
              <a:t>Pupil passports and learning plans are managed and written by our class teachers and are monitored by the SEN team. Plans and passports are reviewed termly and parents are provided with an access code. Child and parent voice form a part of these and are central to the process.</a:t>
            </a:r>
          </a:p>
        </p:txBody>
      </p:sp>
      <p:pic>
        <p:nvPicPr>
          <p:cNvPr id="8" name="Picture 7">
            <a:extLst>
              <a:ext uri="{FF2B5EF4-FFF2-40B4-BE49-F238E27FC236}">
                <a16:creationId xmlns:a16="http://schemas.microsoft.com/office/drawing/2014/main" id="{55677AC0-2A2C-1678-B4E6-E11EA8454D5A}"/>
              </a:ext>
            </a:extLst>
          </p:cNvPr>
          <p:cNvPicPr>
            <a:picLocks noChangeAspect="1"/>
          </p:cNvPicPr>
          <p:nvPr/>
        </p:nvPicPr>
        <p:blipFill>
          <a:blip r:embed="rId3"/>
          <a:stretch>
            <a:fillRect/>
          </a:stretch>
        </p:blipFill>
        <p:spPr>
          <a:xfrm>
            <a:off x="8635534" y="1886561"/>
            <a:ext cx="1825637" cy="1817107"/>
          </a:xfrm>
          <a:prstGeom prst="rect">
            <a:avLst/>
          </a:prstGeom>
        </p:spPr>
      </p:pic>
      <p:sp>
        <p:nvSpPr>
          <p:cNvPr id="9" name="TextBox 8">
            <a:extLst>
              <a:ext uri="{FF2B5EF4-FFF2-40B4-BE49-F238E27FC236}">
                <a16:creationId xmlns:a16="http://schemas.microsoft.com/office/drawing/2014/main" id="{80FE77CA-3F9D-4C86-3BE1-6458990A8ED7}"/>
              </a:ext>
            </a:extLst>
          </p:cNvPr>
          <p:cNvSpPr txBox="1"/>
          <p:nvPr/>
        </p:nvSpPr>
        <p:spPr>
          <a:xfrm>
            <a:off x="8512629" y="3799114"/>
            <a:ext cx="3321562" cy="1754326"/>
          </a:xfrm>
          <a:prstGeom prst="rect">
            <a:avLst/>
          </a:prstGeom>
          <a:noFill/>
        </p:spPr>
        <p:txBody>
          <a:bodyPr wrap="square" rtlCol="0">
            <a:spAutoFit/>
          </a:bodyPr>
          <a:lstStyle/>
          <a:p>
            <a:r>
              <a:rPr lang="en-US" dirty="0">
                <a:effectLst>
                  <a:outerShdw blurRad="38100" dist="38100" dir="2700000" algn="tl">
                    <a:srgbClr val="000000">
                      <a:alpha val="43137"/>
                    </a:srgbClr>
                  </a:outerShdw>
                </a:effectLst>
                <a:hlinkClick r:id="rId4">
                  <a:extLst>
                    <a:ext uri="{A12FA001-AC4F-418D-AE19-62706E023703}">
                      <ahyp:hlinkClr xmlns:ahyp="http://schemas.microsoft.com/office/drawing/2018/hyperlinkcolor" val="tx"/>
                    </a:ext>
                  </a:extLst>
                </a:hlinkClick>
              </a:rPr>
              <a:t>More information about SEN support, EHCPs and information from parents can be found here:</a:t>
            </a:r>
          </a:p>
          <a:p>
            <a:r>
              <a:rPr lang="en-US" dirty="0">
                <a:solidFill>
                  <a:srgbClr val="FF0000"/>
                </a:solidFill>
                <a:effectLst>
                  <a:outerShdw blurRad="38100" dist="38100" dir="2700000" algn="tl">
                    <a:srgbClr val="000000">
                      <a:alpha val="43137"/>
                    </a:srgbClr>
                  </a:outerShdw>
                </a:effectLst>
                <a:hlinkClick r:id="rId4">
                  <a:extLst>
                    <a:ext uri="{A12FA001-AC4F-418D-AE19-62706E023703}">
                      <ahyp:hlinkClr xmlns:ahyp="http://schemas.microsoft.com/office/drawing/2018/hyperlinkcolor" val="tx"/>
                    </a:ext>
                  </a:extLst>
                </a:hlinkClick>
              </a:rPr>
              <a:t>SEND Support | West Northants SEND IASS</a:t>
            </a:r>
            <a:endParaRPr lang="en-GB" dirty="0">
              <a:solidFill>
                <a:srgbClr val="FF0000"/>
              </a:solidFill>
              <a:effectLst>
                <a:outerShdw blurRad="38100" dist="38100" dir="2700000" algn="tl">
                  <a:srgbClr val="000000">
                    <a:alpha val="43137"/>
                  </a:srgbClr>
                </a:outerShdw>
              </a:effectLst>
            </a:endParaRPr>
          </a:p>
        </p:txBody>
      </p:sp>
      <p:pic>
        <p:nvPicPr>
          <p:cNvPr id="11" name="Picture 10">
            <a:extLst>
              <a:ext uri="{FF2B5EF4-FFF2-40B4-BE49-F238E27FC236}">
                <a16:creationId xmlns:a16="http://schemas.microsoft.com/office/drawing/2014/main" id="{0731C644-EF53-0CC8-A765-01833B68FDA8}"/>
              </a:ext>
            </a:extLst>
          </p:cNvPr>
          <p:cNvPicPr>
            <a:picLocks noChangeAspect="1"/>
          </p:cNvPicPr>
          <p:nvPr/>
        </p:nvPicPr>
        <p:blipFill>
          <a:blip r:embed="rId5"/>
          <a:stretch>
            <a:fillRect/>
          </a:stretch>
        </p:blipFill>
        <p:spPr>
          <a:xfrm>
            <a:off x="10374303" y="216734"/>
            <a:ext cx="1320868" cy="1416123"/>
          </a:xfrm>
          <a:prstGeom prst="rect">
            <a:avLst/>
          </a:prstGeom>
        </p:spPr>
      </p:pic>
    </p:spTree>
    <p:extLst>
      <p:ext uri="{BB962C8B-B14F-4D97-AF65-F5344CB8AC3E}">
        <p14:creationId xmlns:p14="http://schemas.microsoft.com/office/powerpoint/2010/main" val="14442605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FBDCA0-C41A-B5C8-BC21-E277CF26BDB8}"/>
            </a:ext>
          </a:extLst>
        </p:cNvPr>
        <p:cNvGrpSpPr/>
        <p:nvPr/>
      </p:nvGrpSpPr>
      <p:grpSpPr>
        <a:xfrm>
          <a:off x="0" y="0"/>
          <a:ext cx="0" cy="0"/>
          <a:chOff x="0" y="0"/>
          <a:chExt cx="0" cy="0"/>
        </a:xfrm>
      </p:grpSpPr>
      <p:pic>
        <p:nvPicPr>
          <p:cNvPr id="4" name="Picture 3" descr="Abstract design of flower petals in pastel">
            <a:extLst>
              <a:ext uri="{FF2B5EF4-FFF2-40B4-BE49-F238E27FC236}">
                <a16:creationId xmlns:a16="http://schemas.microsoft.com/office/drawing/2014/main" id="{32859154-2072-91D2-0E1A-B7A769E3C93D}"/>
              </a:ext>
            </a:extLst>
          </p:cNvPr>
          <p:cNvPicPr>
            <a:picLocks noChangeAspect="1"/>
          </p:cNvPicPr>
          <p:nvPr/>
        </p:nvPicPr>
        <p:blipFill>
          <a:blip r:embed="rId2"/>
          <a:srcRect t="14122"/>
          <a:stretch>
            <a:fillRect/>
          </a:stretch>
        </p:blipFill>
        <p:spPr>
          <a:xfrm>
            <a:off x="20" y="10"/>
            <a:ext cx="12191979" cy="6857990"/>
          </a:xfrm>
          <a:prstGeom prst="rect">
            <a:avLst/>
          </a:prstGeom>
        </p:spPr>
      </p:pic>
      <p:sp>
        <p:nvSpPr>
          <p:cNvPr id="2" name="Title 1">
            <a:extLst>
              <a:ext uri="{FF2B5EF4-FFF2-40B4-BE49-F238E27FC236}">
                <a16:creationId xmlns:a16="http://schemas.microsoft.com/office/drawing/2014/main" id="{5CA47CB0-77DC-4F5E-6962-2CCDF3D591E9}"/>
              </a:ext>
            </a:extLst>
          </p:cNvPr>
          <p:cNvSpPr>
            <a:spLocks noGrp="1"/>
          </p:cNvSpPr>
          <p:nvPr>
            <p:ph type="ctrTitle"/>
          </p:nvPr>
        </p:nvSpPr>
        <p:spPr>
          <a:xfrm>
            <a:off x="2197495" y="594035"/>
            <a:ext cx="7730276" cy="435004"/>
          </a:xfrm>
        </p:spPr>
        <p:txBody>
          <a:bodyPr anchor="ctr">
            <a:normAutofit fontScale="90000"/>
          </a:bodyPr>
          <a:lstStyle/>
          <a:p>
            <a:pPr algn="ctr"/>
            <a:r>
              <a:rPr lang="en-GB" sz="4800" u="sng" dirty="0"/>
              <a:t>Widget- Visual aids in our school</a:t>
            </a:r>
          </a:p>
        </p:txBody>
      </p:sp>
      <p:sp>
        <p:nvSpPr>
          <p:cNvPr id="3" name="Subtitle 2">
            <a:extLst>
              <a:ext uri="{FF2B5EF4-FFF2-40B4-BE49-F238E27FC236}">
                <a16:creationId xmlns:a16="http://schemas.microsoft.com/office/drawing/2014/main" id="{7009DCA7-F608-56FC-1761-ADB1CF4C4808}"/>
              </a:ext>
            </a:extLst>
          </p:cNvPr>
          <p:cNvSpPr>
            <a:spLocks noGrp="1"/>
          </p:cNvSpPr>
          <p:nvPr>
            <p:ph type="subTitle" idx="1"/>
          </p:nvPr>
        </p:nvSpPr>
        <p:spPr>
          <a:xfrm>
            <a:off x="8308323" y="159031"/>
            <a:ext cx="3525868" cy="870008"/>
          </a:xfrm>
        </p:spPr>
        <p:txBody>
          <a:bodyPr anchor="ctr">
            <a:normAutofit fontScale="77500" lnSpcReduction="20000"/>
          </a:bodyPr>
          <a:lstStyle/>
          <a:p>
            <a:pPr algn="r"/>
            <a:r>
              <a:rPr lang="en-GB" sz="1600" dirty="0">
                <a:solidFill>
                  <a:srgbClr val="FFFFFF"/>
                </a:solidFill>
              </a:rPr>
              <a:t>Reviewed September 2025</a:t>
            </a:r>
          </a:p>
          <a:p>
            <a:pPr algn="r"/>
            <a:r>
              <a:rPr lang="en-GB" sz="1600" dirty="0">
                <a:solidFill>
                  <a:srgbClr val="FFFFFF"/>
                </a:solidFill>
              </a:rPr>
              <a:t>NEX SENDT REVIEW SEPTEMBER 2026</a:t>
            </a:r>
          </a:p>
        </p:txBody>
      </p:sp>
      <p:sp>
        <p:nvSpPr>
          <p:cNvPr id="7" name="TextBox 6">
            <a:extLst>
              <a:ext uri="{FF2B5EF4-FFF2-40B4-BE49-F238E27FC236}">
                <a16:creationId xmlns:a16="http://schemas.microsoft.com/office/drawing/2014/main" id="{65F78ACC-3914-DDAF-F5C1-189107186A99}"/>
              </a:ext>
            </a:extLst>
          </p:cNvPr>
          <p:cNvSpPr txBox="1"/>
          <p:nvPr/>
        </p:nvSpPr>
        <p:spPr>
          <a:xfrm>
            <a:off x="3048000" y="3238891"/>
            <a:ext cx="6096000" cy="369332"/>
          </a:xfrm>
          <a:prstGeom prst="rect">
            <a:avLst/>
          </a:prstGeom>
          <a:noFill/>
        </p:spPr>
        <p:txBody>
          <a:bodyPr wrap="square">
            <a:spAutoFit/>
          </a:bodyPr>
          <a:lstStyle/>
          <a:p>
            <a:endParaRPr lang="en-GB" dirty="0"/>
          </a:p>
        </p:txBody>
      </p:sp>
      <p:pic>
        <p:nvPicPr>
          <p:cNvPr id="6" name="Picture 5">
            <a:extLst>
              <a:ext uri="{FF2B5EF4-FFF2-40B4-BE49-F238E27FC236}">
                <a16:creationId xmlns:a16="http://schemas.microsoft.com/office/drawing/2014/main" id="{6B26E0E0-C34B-6D29-F0E6-0BE9BCBA8BFF}"/>
              </a:ext>
            </a:extLst>
          </p:cNvPr>
          <p:cNvPicPr>
            <a:picLocks noChangeAspect="1"/>
          </p:cNvPicPr>
          <p:nvPr/>
        </p:nvPicPr>
        <p:blipFill>
          <a:blip r:embed="rId3"/>
          <a:stretch>
            <a:fillRect/>
          </a:stretch>
        </p:blipFill>
        <p:spPr>
          <a:xfrm>
            <a:off x="9144001" y="947923"/>
            <a:ext cx="1923710" cy="2845726"/>
          </a:xfrm>
          <a:prstGeom prst="rect">
            <a:avLst/>
          </a:prstGeom>
        </p:spPr>
      </p:pic>
      <p:pic>
        <p:nvPicPr>
          <p:cNvPr id="9" name="Picture 8">
            <a:extLst>
              <a:ext uri="{FF2B5EF4-FFF2-40B4-BE49-F238E27FC236}">
                <a16:creationId xmlns:a16="http://schemas.microsoft.com/office/drawing/2014/main" id="{3116D104-16D3-AB91-E497-5E2D4DF764EE}"/>
              </a:ext>
            </a:extLst>
          </p:cNvPr>
          <p:cNvPicPr>
            <a:picLocks noChangeAspect="1"/>
          </p:cNvPicPr>
          <p:nvPr/>
        </p:nvPicPr>
        <p:blipFill>
          <a:blip r:embed="rId4"/>
          <a:stretch>
            <a:fillRect/>
          </a:stretch>
        </p:blipFill>
        <p:spPr>
          <a:xfrm>
            <a:off x="8056233" y="4036232"/>
            <a:ext cx="3743076" cy="2579184"/>
          </a:xfrm>
          <a:prstGeom prst="rect">
            <a:avLst/>
          </a:prstGeom>
        </p:spPr>
      </p:pic>
      <p:sp>
        <p:nvSpPr>
          <p:cNvPr id="10" name="TextBox 9">
            <a:extLst>
              <a:ext uri="{FF2B5EF4-FFF2-40B4-BE49-F238E27FC236}">
                <a16:creationId xmlns:a16="http://schemas.microsoft.com/office/drawing/2014/main" id="{2FBDEEBB-4517-6242-6D44-63388C79DEB8}"/>
              </a:ext>
            </a:extLst>
          </p:cNvPr>
          <p:cNvSpPr txBox="1"/>
          <p:nvPr/>
        </p:nvSpPr>
        <p:spPr>
          <a:xfrm>
            <a:off x="860374" y="1623064"/>
            <a:ext cx="5039683" cy="3693319"/>
          </a:xfrm>
          <a:prstGeom prst="rect">
            <a:avLst/>
          </a:prstGeom>
          <a:noFill/>
        </p:spPr>
        <p:txBody>
          <a:bodyPr wrap="square" rtlCol="0">
            <a:spAutoFit/>
          </a:bodyPr>
          <a:lstStyle/>
          <a:p>
            <a:r>
              <a:rPr lang="en-GB" dirty="0">
                <a:effectLst>
                  <a:outerShdw blurRad="38100" dist="38100" dir="2700000" algn="tl">
                    <a:srgbClr val="000000">
                      <a:alpha val="43137"/>
                    </a:srgbClr>
                  </a:outerShdw>
                </a:effectLst>
              </a:rPr>
              <a:t>Within our school we understand the importance of visuals to support all of our children in understanding learning, our environment and communicating their needs. Your child will become familiar with Widget symbols and these provide a universal communication system. All of our classes are equipped with visual schedules and these may be used individually for some of our children. Widget is available to parents and is easy to use to make resources at home. More information can be found here:</a:t>
            </a:r>
          </a:p>
          <a:p>
            <a:endParaRPr lang="en-GB" dirty="0">
              <a:solidFill>
                <a:srgbClr val="FF0000"/>
              </a:solidFill>
              <a:effectLst>
                <a:outerShdw blurRad="38100" dist="38100" dir="2700000" algn="tl">
                  <a:srgbClr val="000000">
                    <a:alpha val="43137"/>
                  </a:srgbClr>
                </a:outerShdw>
              </a:effectLst>
            </a:endParaRPr>
          </a:p>
          <a:p>
            <a:r>
              <a:rPr lang="en-GB" u="sng" dirty="0">
                <a:solidFill>
                  <a:srgbClr val="FF0000"/>
                </a:solidFill>
                <a:effectLst>
                  <a:outerShdw blurRad="38100" dist="38100" dir="2700000" algn="tl">
                    <a:srgbClr val="000000">
                      <a:alpha val="43137"/>
                    </a:srgbClr>
                  </a:outerShdw>
                </a:effectLst>
                <a:hlinkClick r:id="rId5">
                  <a:extLst>
                    <a:ext uri="{A12FA001-AC4F-418D-AE19-62706E023703}">
                      <ahyp:hlinkClr xmlns:ahyp="http://schemas.microsoft.com/office/drawing/2018/hyperlinkcolor" val="tx"/>
                    </a:ext>
                  </a:extLst>
                </a:hlinkClick>
              </a:rPr>
              <a:t>Widget Online</a:t>
            </a:r>
            <a:endParaRPr lang="en-GB" u="sng" dirty="0">
              <a:solidFill>
                <a:srgbClr val="FF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104570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5D06F9-C2EB-8E76-05BA-E1839A5D670D}"/>
            </a:ext>
          </a:extLst>
        </p:cNvPr>
        <p:cNvGrpSpPr/>
        <p:nvPr/>
      </p:nvGrpSpPr>
      <p:grpSpPr>
        <a:xfrm>
          <a:off x="0" y="0"/>
          <a:ext cx="0" cy="0"/>
          <a:chOff x="0" y="0"/>
          <a:chExt cx="0" cy="0"/>
        </a:xfrm>
      </p:grpSpPr>
      <p:pic>
        <p:nvPicPr>
          <p:cNvPr id="4" name="Picture 3" descr="Abstract design of flower petals in pastel">
            <a:extLst>
              <a:ext uri="{FF2B5EF4-FFF2-40B4-BE49-F238E27FC236}">
                <a16:creationId xmlns:a16="http://schemas.microsoft.com/office/drawing/2014/main" id="{A1088111-96E5-83AB-86D9-2A2D63626A70}"/>
              </a:ext>
            </a:extLst>
          </p:cNvPr>
          <p:cNvPicPr>
            <a:picLocks noChangeAspect="1"/>
          </p:cNvPicPr>
          <p:nvPr/>
        </p:nvPicPr>
        <p:blipFill>
          <a:blip r:embed="rId2"/>
          <a:srcRect t="14122"/>
          <a:stretch>
            <a:fillRect/>
          </a:stretch>
        </p:blipFill>
        <p:spPr>
          <a:xfrm>
            <a:off x="20" y="10"/>
            <a:ext cx="12191979" cy="6857990"/>
          </a:xfrm>
          <a:prstGeom prst="rect">
            <a:avLst/>
          </a:prstGeom>
        </p:spPr>
      </p:pic>
      <p:sp>
        <p:nvSpPr>
          <p:cNvPr id="2" name="Title 1">
            <a:extLst>
              <a:ext uri="{FF2B5EF4-FFF2-40B4-BE49-F238E27FC236}">
                <a16:creationId xmlns:a16="http://schemas.microsoft.com/office/drawing/2014/main" id="{D5DE6E1A-5DC2-A38A-EA29-78A79EA3B458}"/>
              </a:ext>
            </a:extLst>
          </p:cNvPr>
          <p:cNvSpPr>
            <a:spLocks noGrp="1"/>
          </p:cNvSpPr>
          <p:nvPr>
            <p:ph type="ctrTitle"/>
          </p:nvPr>
        </p:nvSpPr>
        <p:spPr>
          <a:xfrm>
            <a:off x="2197495" y="594035"/>
            <a:ext cx="7730276" cy="435004"/>
          </a:xfrm>
        </p:spPr>
        <p:txBody>
          <a:bodyPr anchor="ctr">
            <a:normAutofit fontScale="90000"/>
          </a:bodyPr>
          <a:lstStyle/>
          <a:p>
            <a:pPr algn="ctr"/>
            <a:r>
              <a:rPr lang="en-GB" sz="4800" u="sng" dirty="0"/>
              <a:t>Strategies, Intervention and Staff Training</a:t>
            </a:r>
          </a:p>
        </p:txBody>
      </p:sp>
      <p:sp>
        <p:nvSpPr>
          <p:cNvPr id="3" name="Subtitle 2">
            <a:extLst>
              <a:ext uri="{FF2B5EF4-FFF2-40B4-BE49-F238E27FC236}">
                <a16:creationId xmlns:a16="http://schemas.microsoft.com/office/drawing/2014/main" id="{A16EA9A5-2699-D2E6-0B80-BCC2224D8885}"/>
              </a:ext>
            </a:extLst>
          </p:cNvPr>
          <p:cNvSpPr>
            <a:spLocks noGrp="1"/>
          </p:cNvSpPr>
          <p:nvPr>
            <p:ph type="subTitle" idx="1"/>
          </p:nvPr>
        </p:nvSpPr>
        <p:spPr>
          <a:xfrm>
            <a:off x="8308323" y="159031"/>
            <a:ext cx="3525868" cy="870008"/>
          </a:xfrm>
        </p:spPr>
        <p:txBody>
          <a:bodyPr anchor="ctr">
            <a:normAutofit fontScale="77500" lnSpcReduction="20000"/>
          </a:bodyPr>
          <a:lstStyle/>
          <a:p>
            <a:pPr algn="r"/>
            <a:r>
              <a:rPr lang="en-GB" sz="1600" dirty="0">
                <a:solidFill>
                  <a:srgbClr val="FFFFFF"/>
                </a:solidFill>
              </a:rPr>
              <a:t>Reviewed September 2025</a:t>
            </a:r>
          </a:p>
          <a:p>
            <a:pPr algn="r"/>
            <a:r>
              <a:rPr lang="en-GB" sz="1600" dirty="0">
                <a:solidFill>
                  <a:srgbClr val="FFFFFF"/>
                </a:solidFill>
              </a:rPr>
              <a:t>NEX SENDT REVIEW SEPTEMBER 2026</a:t>
            </a:r>
          </a:p>
        </p:txBody>
      </p:sp>
      <p:sp>
        <p:nvSpPr>
          <p:cNvPr id="7" name="TextBox 6">
            <a:extLst>
              <a:ext uri="{FF2B5EF4-FFF2-40B4-BE49-F238E27FC236}">
                <a16:creationId xmlns:a16="http://schemas.microsoft.com/office/drawing/2014/main" id="{D330228D-D72C-1D33-2AB4-ADB7B651DCA7}"/>
              </a:ext>
            </a:extLst>
          </p:cNvPr>
          <p:cNvSpPr txBox="1"/>
          <p:nvPr/>
        </p:nvSpPr>
        <p:spPr>
          <a:xfrm>
            <a:off x="3048000" y="3238891"/>
            <a:ext cx="6096000" cy="369332"/>
          </a:xfrm>
          <a:prstGeom prst="rect">
            <a:avLst/>
          </a:prstGeom>
          <a:noFill/>
        </p:spPr>
        <p:txBody>
          <a:bodyPr wrap="square">
            <a:spAutoFit/>
          </a:bodyPr>
          <a:lstStyle/>
          <a:p>
            <a:endParaRPr lang="en-GB" dirty="0"/>
          </a:p>
        </p:txBody>
      </p:sp>
      <p:sp>
        <p:nvSpPr>
          <p:cNvPr id="5" name="TextBox 4">
            <a:extLst>
              <a:ext uri="{FF2B5EF4-FFF2-40B4-BE49-F238E27FC236}">
                <a16:creationId xmlns:a16="http://schemas.microsoft.com/office/drawing/2014/main" id="{6C2389F7-6523-3B48-BF85-F5D2C4632BB3}"/>
              </a:ext>
            </a:extLst>
          </p:cNvPr>
          <p:cNvSpPr txBox="1"/>
          <p:nvPr/>
        </p:nvSpPr>
        <p:spPr>
          <a:xfrm>
            <a:off x="413658" y="1464043"/>
            <a:ext cx="7730276" cy="5078313"/>
          </a:xfrm>
          <a:prstGeom prst="rect">
            <a:avLst/>
          </a:prstGeom>
          <a:noFill/>
        </p:spPr>
        <p:txBody>
          <a:bodyPr wrap="square" rtlCol="0">
            <a:spAutoFit/>
          </a:bodyPr>
          <a:lstStyle/>
          <a:p>
            <a:r>
              <a:rPr lang="en-GB" dirty="0">
                <a:effectLst>
                  <a:outerShdw blurRad="38100" dist="38100" dir="2700000" algn="tl">
                    <a:srgbClr val="000000">
                      <a:alpha val="43137"/>
                    </a:srgbClr>
                  </a:outerShdw>
                </a:effectLst>
              </a:rPr>
              <a:t>Last year our staff delivered the following interventions within our school:</a:t>
            </a:r>
          </a:p>
          <a:p>
            <a:pPr marL="285750" indent="-285750">
              <a:buFont typeface="Arial" panose="020B0604020202020204" pitchFamily="34" charset="0"/>
              <a:buChar char="•"/>
            </a:pPr>
            <a:r>
              <a:rPr lang="en-GB" dirty="0">
                <a:effectLst>
                  <a:outerShdw blurRad="38100" dist="38100" dir="2700000" algn="tl">
                    <a:srgbClr val="000000">
                      <a:alpha val="43137"/>
                    </a:srgbClr>
                  </a:outerShdw>
                </a:effectLst>
              </a:rPr>
              <a:t>Precision teaching to support reading and spelling</a:t>
            </a:r>
          </a:p>
          <a:p>
            <a:pPr marL="285750" indent="-285750">
              <a:buFont typeface="Arial" panose="020B0604020202020204" pitchFamily="34" charset="0"/>
              <a:buChar char="•"/>
            </a:pPr>
            <a:r>
              <a:rPr lang="en-GB" dirty="0">
                <a:effectLst>
                  <a:outerShdw blurRad="38100" dist="38100" dir="2700000" algn="tl">
                    <a:srgbClr val="000000">
                      <a:alpha val="43137"/>
                    </a:srgbClr>
                  </a:outerShdw>
                </a:effectLst>
              </a:rPr>
              <a:t>SNIP- Literacy intervention programme designed to support spelling and reading</a:t>
            </a:r>
          </a:p>
          <a:p>
            <a:pPr marL="285750" indent="-285750">
              <a:buFont typeface="Arial" panose="020B0604020202020204" pitchFamily="34" charset="0"/>
              <a:buChar char="•"/>
            </a:pPr>
            <a:r>
              <a:rPr lang="en-GB" dirty="0">
                <a:effectLst>
                  <a:outerShdw blurRad="38100" dist="38100" dir="2700000" algn="tl">
                    <a:srgbClr val="000000">
                      <a:alpha val="43137"/>
                    </a:srgbClr>
                  </a:outerShdw>
                </a:effectLst>
              </a:rPr>
              <a:t>Fast track tutoring- to support phonics development</a:t>
            </a:r>
          </a:p>
          <a:p>
            <a:pPr marL="285750" indent="-285750">
              <a:buFont typeface="Arial" panose="020B0604020202020204" pitchFamily="34" charset="0"/>
              <a:buChar char="•"/>
            </a:pPr>
            <a:r>
              <a:rPr lang="en-GB" dirty="0">
                <a:effectLst>
                  <a:outerShdw blurRad="38100" dist="38100" dir="2700000" algn="tl">
                    <a:srgbClr val="000000">
                      <a:alpha val="43137"/>
                    </a:srgbClr>
                  </a:outerShdw>
                </a:effectLst>
              </a:rPr>
              <a:t>My Hidden Chimp- supporting children’s mental health</a:t>
            </a:r>
          </a:p>
          <a:p>
            <a:pPr marL="285750" indent="-285750">
              <a:buFont typeface="Arial" panose="020B0604020202020204" pitchFamily="34" charset="0"/>
              <a:buChar char="•"/>
            </a:pPr>
            <a:r>
              <a:rPr lang="en-GB" dirty="0">
                <a:effectLst>
                  <a:outerShdw blurRad="38100" dist="38100" dir="2700000" algn="tl">
                    <a:srgbClr val="000000">
                      <a:alpha val="43137"/>
                    </a:srgbClr>
                  </a:outerShdw>
                </a:effectLst>
              </a:rPr>
              <a:t>Starving the Anxiety Gremlin- supporting anxiety</a:t>
            </a:r>
          </a:p>
          <a:p>
            <a:pPr marL="285750" indent="-285750">
              <a:buFont typeface="Arial" panose="020B0604020202020204" pitchFamily="34" charset="0"/>
              <a:buChar char="•"/>
            </a:pPr>
            <a:r>
              <a:rPr lang="en-GB" dirty="0">
                <a:effectLst>
                  <a:outerShdw blurRad="38100" dist="38100" dir="2700000" algn="tl">
                    <a:srgbClr val="000000">
                      <a:alpha val="43137"/>
                    </a:srgbClr>
                  </a:outerShdw>
                </a:effectLst>
              </a:rPr>
              <a:t>Golden books- developing self-esteem</a:t>
            </a:r>
          </a:p>
          <a:p>
            <a:pPr marL="285750" indent="-285750">
              <a:buFont typeface="Arial" panose="020B0604020202020204" pitchFamily="34" charset="0"/>
              <a:buChar char="•"/>
            </a:pPr>
            <a:r>
              <a:rPr lang="en-GB" dirty="0">
                <a:effectLst>
                  <a:outerShdw blurRad="38100" dist="38100" dir="2700000" algn="tl">
                    <a:srgbClr val="000000">
                      <a:alpha val="43137"/>
                    </a:srgbClr>
                  </a:outerShdw>
                </a:effectLst>
              </a:rPr>
              <a:t>Sensory circuits- to support regulation</a:t>
            </a:r>
          </a:p>
          <a:p>
            <a:pPr marL="285750" indent="-285750">
              <a:buFont typeface="Arial" panose="020B0604020202020204" pitchFamily="34" charset="0"/>
              <a:buChar char="•"/>
            </a:pPr>
            <a:r>
              <a:rPr lang="en-GB" dirty="0">
                <a:effectLst>
                  <a:outerShdw blurRad="38100" dist="38100" dir="2700000" algn="tl">
                    <a:srgbClr val="000000">
                      <a:alpha val="43137"/>
                    </a:srgbClr>
                  </a:outerShdw>
                </a:effectLst>
              </a:rPr>
              <a:t>The Never Alone Project- support for children experiencing bereavement</a:t>
            </a:r>
          </a:p>
          <a:p>
            <a:pPr marL="285750" indent="-285750">
              <a:buFont typeface="Arial" panose="020B0604020202020204" pitchFamily="34" charset="0"/>
              <a:buChar char="•"/>
            </a:pPr>
            <a:r>
              <a:rPr lang="en-GB" dirty="0">
                <a:effectLst>
                  <a:outerShdw blurRad="38100" dist="38100" dir="2700000" algn="tl">
                    <a:srgbClr val="000000">
                      <a:alpha val="43137"/>
                    </a:srgbClr>
                  </a:outerShdw>
                </a:effectLst>
              </a:rPr>
              <a:t>Daily reading- supporting developing pace and fluency</a:t>
            </a:r>
          </a:p>
          <a:p>
            <a:pPr marL="285750" indent="-285750">
              <a:buFont typeface="Arial" panose="020B0604020202020204" pitchFamily="34" charset="0"/>
              <a:buChar char="•"/>
            </a:pPr>
            <a:r>
              <a:rPr lang="en-GB" dirty="0">
                <a:effectLst>
                  <a:outerShdw blurRad="38100" dist="38100" dir="2700000" algn="tl">
                    <a:srgbClr val="000000">
                      <a:alpha val="43137"/>
                    </a:srgbClr>
                  </a:outerShdw>
                </a:effectLst>
              </a:rPr>
              <a:t>Daily meet and greets- reducing anxiety</a:t>
            </a:r>
          </a:p>
          <a:p>
            <a:pPr marL="285750" indent="-285750">
              <a:buFont typeface="Arial" panose="020B0604020202020204" pitchFamily="34" charset="0"/>
              <a:buChar char="•"/>
            </a:pPr>
            <a:r>
              <a:rPr lang="en-GB" dirty="0">
                <a:effectLst>
                  <a:outerShdw blurRad="38100" dist="38100" dir="2700000" algn="tl">
                    <a:srgbClr val="000000">
                      <a:alpha val="43137"/>
                    </a:srgbClr>
                  </a:outerShdw>
                </a:effectLst>
              </a:rPr>
              <a:t>Team around the child approach- supporting children’s SEMH needs</a:t>
            </a:r>
          </a:p>
          <a:p>
            <a:pPr marL="285750" indent="-285750">
              <a:buFont typeface="Arial" panose="020B0604020202020204" pitchFamily="34" charset="0"/>
              <a:buChar char="•"/>
            </a:pPr>
            <a:r>
              <a:rPr lang="en-GB" dirty="0">
                <a:effectLst>
                  <a:outerShdw blurRad="38100" dist="38100" dir="2700000" algn="tl">
                    <a:srgbClr val="000000">
                      <a:alpha val="43137"/>
                    </a:srgbClr>
                  </a:outerShdw>
                </a:effectLst>
              </a:rPr>
              <a:t>Barrier games- supporting listening and attention</a:t>
            </a:r>
          </a:p>
          <a:p>
            <a:pPr marL="285750" indent="-285750">
              <a:buFont typeface="Arial" panose="020B0604020202020204" pitchFamily="34" charset="0"/>
              <a:buChar char="•"/>
            </a:pPr>
            <a:r>
              <a:rPr lang="en-GB" dirty="0">
                <a:effectLst>
                  <a:outerShdw blurRad="38100" dist="38100" dir="2700000" algn="tl">
                    <a:srgbClr val="000000">
                      <a:alpha val="43137"/>
                    </a:srgbClr>
                  </a:outerShdw>
                </a:effectLst>
              </a:rPr>
              <a:t>Colourful semantics and targeted speech and language</a:t>
            </a:r>
          </a:p>
          <a:p>
            <a:pPr marL="285750" indent="-285750">
              <a:buFont typeface="Arial" panose="020B0604020202020204" pitchFamily="34" charset="0"/>
              <a:buChar char="•"/>
            </a:pPr>
            <a:r>
              <a:rPr lang="en-GB" dirty="0">
                <a:effectLst>
                  <a:outerShdw blurRad="38100" dist="38100" dir="2700000" algn="tl">
                    <a:srgbClr val="000000">
                      <a:alpha val="43137"/>
                    </a:srgbClr>
                  </a:outerShdw>
                </a:effectLst>
              </a:rPr>
              <a:t>Selective mutism pathway intervention</a:t>
            </a:r>
          </a:p>
          <a:p>
            <a:pPr marL="285750" indent="-285750">
              <a:buFont typeface="Arial" panose="020B0604020202020204" pitchFamily="34" charset="0"/>
              <a:buChar char="•"/>
            </a:pPr>
            <a:r>
              <a:rPr lang="en-GB" dirty="0">
                <a:effectLst>
                  <a:outerShdw blurRad="38100" dist="38100" dir="2700000" algn="tl">
                    <a:srgbClr val="000000">
                      <a:alpha val="43137"/>
                    </a:srgbClr>
                  </a:outerShdw>
                </a:effectLst>
              </a:rPr>
              <a:t>The conversation train- social support</a:t>
            </a:r>
          </a:p>
        </p:txBody>
      </p:sp>
      <p:sp>
        <p:nvSpPr>
          <p:cNvPr id="6" name="TextBox 5">
            <a:extLst>
              <a:ext uri="{FF2B5EF4-FFF2-40B4-BE49-F238E27FC236}">
                <a16:creationId xmlns:a16="http://schemas.microsoft.com/office/drawing/2014/main" id="{7B6184E8-CC18-E9B0-E855-A6EBD6710D3C}"/>
              </a:ext>
            </a:extLst>
          </p:cNvPr>
          <p:cNvSpPr txBox="1"/>
          <p:nvPr/>
        </p:nvSpPr>
        <p:spPr>
          <a:xfrm>
            <a:off x="8523514" y="1464043"/>
            <a:ext cx="3254828" cy="4801314"/>
          </a:xfrm>
          <a:prstGeom prst="rect">
            <a:avLst/>
          </a:prstGeom>
          <a:noFill/>
        </p:spPr>
        <p:txBody>
          <a:bodyPr wrap="square" rtlCol="0">
            <a:spAutoFit/>
          </a:bodyPr>
          <a:lstStyle/>
          <a:p>
            <a:pPr marL="285750" indent="-285750">
              <a:buFont typeface="Arial" panose="020B0604020202020204" pitchFamily="34" charset="0"/>
              <a:buChar char="•"/>
            </a:pPr>
            <a:r>
              <a:rPr lang="en-GB" dirty="0">
                <a:effectLst>
                  <a:outerShdw blurRad="38100" dist="38100" dir="2700000" algn="tl">
                    <a:srgbClr val="000000">
                      <a:alpha val="43137"/>
                    </a:srgbClr>
                  </a:outerShdw>
                </a:effectLst>
              </a:rPr>
              <a:t>Word shark- supporting reading and literacy</a:t>
            </a:r>
          </a:p>
          <a:p>
            <a:pPr marL="285750" indent="-285750">
              <a:buFont typeface="Arial" panose="020B0604020202020204" pitchFamily="34" charset="0"/>
              <a:buChar char="•"/>
            </a:pPr>
            <a:r>
              <a:rPr lang="en-GB" dirty="0">
                <a:effectLst>
                  <a:outerShdw blurRad="38100" dist="38100" dir="2700000" algn="tl">
                    <a:srgbClr val="000000">
                      <a:alpha val="43137"/>
                    </a:srgbClr>
                  </a:outerShdw>
                </a:effectLst>
              </a:rPr>
              <a:t>Now and next communication boards and talking mats</a:t>
            </a:r>
          </a:p>
          <a:p>
            <a:pPr marL="285750" indent="-285750">
              <a:buFont typeface="Arial" panose="020B0604020202020204" pitchFamily="34" charset="0"/>
              <a:buChar char="•"/>
            </a:pPr>
            <a:r>
              <a:rPr lang="en-GB" dirty="0">
                <a:effectLst>
                  <a:outerShdw blurRad="38100" dist="38100" dir="2700000" algn="tl">
                    <a:srgbClr val="000000">
                      <a:alpha val="43137"/>
                    </a:srgbClr>
                  </a:outerShdw>
                </a:effectLst>
              </a:rPr>
              <a:t>Physical aids guided by OT</a:t>
            </a:r>
          </a:p>
          <a:p>
            <a:pPr marL="285750" indent="-285750">
              <a:buFont typeface="Arial" panose="020B0604020202020204" pitchFamily="34" charset="0"/>
              <a:buChar char="•"/>
            </a:pPr>
            <a:r>
              <a:rPr lang="en-GB" dirty="0">
                <a:effectLst>
                  <a:outerShdw blurRad="38100" dist="38100" dir="2700000" algn="tl">
                    <a:srgbClr val="000000">
                      <a:alpha val="43137"/>
                    </a:srgbClr>
                  </a:outerShdw>
                </a:effectLst>
              </a:rPr>
              <a:t>Heavy work breaks</a:t>
            </a:r>
          </a:p>
          <a:p>
            <a:pPr marL="285750" indent="-285750">
              <a:buFont typeface="Arial" panose="020B0604020202020204" pitchFamily="34" charset="0"/>
              <a:buChar char="•"/>
            </a:pPr>
            <a:r>
              <a:rPr lang="en-GB" dirty="0">
                <a:effectLst>
                  <a:outerShdw blurRad="38100" dist="38100" dir="2700000" algn="tl">
                    <a:srgbClr val="000000">
                      <a:alpha val="43137"/>
                    </a:srgbClr>
                  </a:outerShdw>
                </a:effectLst>
              </a:rPr>
              <a:t>Social stories</a:t>
            </a:r>
          </a:p>
          <a:p>
            <a:pPr marL="285750" indent="-285750">
              <a:buFont typeface="Arial" panose="020B0604020202020204" pitchFamily="34" charset="0"/>
              <a:buChar char="•"/>
            </a:pPr>
            <a:r>
              <a:rPr lang="en-GB" dirty="0">
                <a:effectLst>
                  <a:outerShdw blurRad="38100" dist="38100" dir="2700000" algn="tl">
                    <a:srgbClr val="000000">
                      <a:alpha val="43137"/>
                    </a:srgbClr>
                  </a:outerShdw>
                </a:effectLst>
              </a:rPr>
              <a:t>Part time timetables</a:t>
            </a:r>
          </a:p>
          <a:p>
            <a:pPr marL="285750" indent="-285750">
              <a:buFont typeface="Arial" panose="020B0604020202020204" pitchFamily="34" charset="0"/>
              <a:buChar char="•"/>
            </a:pPr>
            <a:r>
              <a:rPr lang="en-GB" dirty="0">
                <a:effectLst>
                  <a:outerShdw blurRad="38100" dist="38100" dir="2700000" algn="tl">
                    <a:srgbClr val="000000">
                      <a:alpha val="43137"/>
                    </a:srgbClr>
                  </a:outerShdw>
                </a:effectLst>
              </a:rPr>
              <a:t>Brunch- SEMH support</a:t>
            </a:r>
          </a:p>
          <a:p>
            <a:pPr marL="285750" indent="-285750">
              <a:buFont typeface="Arial" panose="020B0604020202020204" pitchFamily="34" charset="0"/>
              <a:buChar char="•"/>
            </a:pPr>
            <a:r>
              <a:rPr lang="en-GB" dirty="0">
                <a:effectLst>
                  <a:outerShdw blurRad="38100" dist="38100" dir="2700000" algn="tl">
                    <a:srgbClr val="000000">
                      <a:alpha val="43137"/>
                    </a:srgbClr>
                  </a:outerShdw>
                </a:effectLst>
              </a:rPr>
              <a:t>Intimate care plans</a:t>
            </a:r>
          </a:p>
          <a:p>
            <a:pPr marL="285750" indent="-285750">
              <a:buFont typeface="Arial" panose="020B0604020202020204" pitchFamily="34" charset="0"/>
              <a:buChar char="•"/>
            </a:pPr>
            <a:r>
              <a:rPr lang="en-GB" dirty="0">
                <a:effectLst>
                  <a:outerShdw blurRad="38100" dist="38100" dir="2700000" algn="tl">
                    <a:srgbClr val="000000">
                      <a:alpha val="43137"/>
                    </a:srgbClr>
                  </a:outerShdw>
                </a:effectLst>
              </a:rPr>
              <a:t>Positive handling plans</a:t>
            </a:r>
          </a:p>
          <a:p>
            <a:pPr marL="285750" indent="-285750">
              <a:buFont typeface="Arial" panose="020B0604020202020204" pitchFamily="34" charset="0"/>
              <a:buChar char="•"/>
            </a:pPr>
            <a:r>
              <a:rPr lang="en-GB" dirty="0">
                <a:effectLst>
                  <a:outerShdw blurRad="38100" dist="38100" dir="2700000" algn="tl">
                    <a:srgbClr val="000000">
                      <a:alpha val="43137"/>
                    </a:srgbClr>
                  </a:outerShdw>
                </a:effectLst>
              </a:rPr>
              <a:t>Zippy’s friends</a:t>
            </a:r>
          </a:p>
          <a:p>
            <a:pPr marL="285750" indent="-285750">
              <a:buFont typeface="Arial" panose="020B0604020202020204" pitchFamily="34" charset="0"/>
              <a:buChar char="•"/>
            </a:pPr>
            <a:r>
              <a:rPr lang="en-GB" dirty="0">
                <a:effectLst>
                  <a:outerShdw blurRad="38100" dist="38100" dir="2700000" algn="tl">
                    <a:srgbClr val="000000">
                      <a:alpha val="43137"/>
                    </a:srgbClr>
                  </a:outerShdw>
                </a:effectLst>
              </a:rPr>
              <a:t>Time to talk</a:t>
            </a:r>
          </a:p>
          <a:p>
            <a:pPr marL="285750" indent="-285750">
              <a:buFont typeface="Arial" panose="020B0604020202020204" pitchFamily="34" charset="0"/>
              <a:buChar char="•"/>
            </a:pPr>
            <a:r>
              <a:rPr lang="en-GB" dirty="0">
                <a:effectLst>
                  <a:outerShdw blurRad="38100" dist="38100" dir="2700000" algn="tl">
                    <a:srgbClr val="000000">
                      <a:alpha val="43137"/>
                    </a:srgbClr>
                  </a:outerShdw>
                </a:effectLst>
              </a:rPr>
              <a:t>Fine and gross motor programmes</a:t>
            </a:r>
          </a:p>
          <a:p>
            <a:pPr marL="285750" indent="-285750">
              <a:buFont typeface="Arial" panose="020B0604020202020204" pitchFamily="34" charset="0"/>
              <a:buChar char="•"/>
            </a:pPr>
            <a:r>
              <a:rPr lang="en-GB" dirty="0">
                <a:effectLst>
                  <a:outerShdw blurRad="38100" dist="38100" dir="2700000" algn="tl">
                    <a:srgbClr val="000000">
                      <a:alpha val="43137"/>
                    </a:srgbClr>
                  </a:outerShdw>
                </a:effectLst>
              </a:rPr>
              <a:t>Theraputty programmes</a:t>
            </a:r>
          </a:p>
        </p:txBody>
      </p:sp>
      <p:pic>
        <p:nvPicPr>
          <p:cNvPr id="9" name="Picture 8">
            <a:extLst>
              <a:ext uri="{FF2B5EF4-FFF2-40B4-BE49-F238E27FC236}">
                <a16:creationId xmlns:a16="http://schemas.microsoft.com/office/drawing/2014/main" id="{1F4D23B6-0830-2595-DA45-5BF0E6CC2661}"/>
              </a:ext>
            </a:extLst>
          </p:cNvPr>
          <p:cNvPicPr>
            <a:picLocks noChangeAspect="1"/>
          </p:cNvPicPr>
          <p:nvPr/>
        </p:nvPicPr>
        <p:blipFill>
          <a:blip r:embed="rId3"/>
          <a:stretch>
            <a:fillRect/>
          </a:stretch>
        </p:blipFill>
        <p:spPr>
          <a:xfrm>
            <a:off x="10208040" y="60262"/>
            <a:ext cx="1917206" cy="1375139"/>
          </a:xfrm>
          <a:prstGeom prst="rect">
            <a:avLst/>
          </a:prstGeom>
        </p:spPr>
      </p:pic>
    </p:spTree>
    <p:extLst>
      <p:ext uri="{BB962C8B-B14F-4D97-AF65-F5344CB8AC3E}">
        <p14:creationId xmlns:p14="http://schemas.microsoft.com/office/powerpoint/2010/main" val="3037411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4E321F-8AB9-C497-481B-53425C5D88AD}"/>
            </a:ext>
          </a:extLst>
        </p:cNvPr>
        <p:cNvGrpSpPr/>
        <p:nvPr/>
      </p:nvGrpSpPr>
      <p:grpSpPr>
        <a:xfrm>
          <a:off x="0" y="0"/>
          <a:ext cx="0" cy="0"/>
          <a:chOff x="0" y="0"/>
          <a:chExt cx="0" cy="0"/>
        </a:xfrm>
      </p:grpSpPr>
      <p:pic>
        <p:nvPicPr>
          <p:cNvPr id="4" name="Picture 3" descr="Abstract design of flower petals in pastel">
            <a:extLst>
              <a:ext uri="{FF2B5EF4-FFF2-40B4-BE49-F238E27FC236}">
                <a16:creationId xmlns:a16="http://schemas.microsoft.com/office/drawing/2014/main" id="{AD8F4FB1-0BC5-D50C-3854-212A06DEA22A}"/>
              </a:ext>
            </a:extLst>
          </p:cNvPr>
          <p:cNvPicPr>
            <a:picLocks noChangeAspect="1"/>
          </p:cNvPicPr>
          <p:nvPr/>
        </p:nvPicPr>
        <p:blipFill>
          <a:blip r:embed="rId2"/>
          <a:srcRect t="14122"/>
          <a:stretch>
            <a:fillRect/>
          </a:stretch>
        </p:blipFill>
        <p:spPr>
          <a:xfrm>
            <a:off x="20" y="10"/>
            <a:ext cx="12191979" cy="6857990"/>
          </a:xfrm>
          <a:prstGeom prst="rect">
            <a:avLst/>
          </a:prstGeom>
        </p:spPr>
      </p:pic>
      <p:sp>
        <p:nvSpPr>
          <p:cNvPr id="2" name="Title 1">
            <a:extLst>
              <a:ext uri="{FF2B5EF4-FFF2-40B4-BE49-F238E27FC236}">
                <a16:creationId xmlns:a16="http://schemas.microsoft.com/office/drawing/2014/main" id="{5581FEB8-3E6F-FA7D-8DFD-4D81EE49E2A1}"/>
              </a:ext>
            </a:extLst>
          </p:cNvPr>
          <p:cNvSpPr>
            <a:spLocks noGrp="1"/>
          </p:cNvSpPr>
          <p:nvPr>
            <p:ph type="ctrTitle"/>
          </p:nvPr>
        </p:nvSpPr>
        <p:spPr>
          <a:xfrm>
            <a:off x="2197495" y="594035"/>
            <a:ext cx="7730276" cy="435004"/>
          </a:xfrm>
        </p:spPr>
        <p:txBody>
          <a:bodyPr anchor="ctr">
            <a:normAutofit fontScale="90000"/>
          </a:bodyPr>
          <a:lstStyle/>
          <a:p>
            <a:pPr algn="ctr"/>
            <a:r>
              <a:rPr lang="en-GB" sz="4800" u="sng" dirty="0"/>
              <a:t>Therapy Dogs Nationwide</a:t>
            </a:r>
          </a:p>
        </p:txBody>
      </p:sp>
      <p:sp>
        <p:nvSpPr>
          <p:cNvPr id="3" name="Subtitle 2">
            <a:extLst>
              <a:ext uri="{FF2B5EF4-FFF2-40B4-BE49-F238E27FC236}">
                <a16:creationId xmlns:a16="http://schemas.microsoft.com/office/drawing/2014/main" id="{33382147-A0A3-340F-752E-06C054FCA737}"/>
              </a:ext>
            </a:extLst>
          </p:cNvPr>
          <p:cNvSpPr>
            <a:spLocks noGrp="1"/>
          </p:cNvSpPr>
          <p:nvPr>
            <p:ph type="subTitle" idx="1"/>
          </p:nvPr>
        </p:nvSpPr>
        <p:spPr>
          <a:xfrm>
            <a:off x="8308323" y="159031"/>
            <a:ext cx="3525868" cy="870008"/>
          </a:xfrm>
        </p:spPr>
        <p:txBody>
          <a:bodyPr anchor="ctr">
            <a:normAutofit fontScale="77500" lnSpcReduction="20000"/>
          </a:bodyPr>
          <a:lstStyle/>
          <a:p>
            <a:pPr algn="r"/>
            <a:r>
              <a:rPr lang="en-GB" sz="1600" dirty="0">
                <a:solidFill>
                  <a:srgbClr val="FFFFFF"/>
                </a:solidFill>
              </a:rPr>
              <a:t>Reviewed September 2025</a:t>
            </a:r>
          </a:p>
          <a:p>
            <a:pPr algn="r"/>
            <a:r>
              <a:rPr lang="en-GB" sz="1600" dirty="0">
                <a:solidFill>
                  <a:srgbClr val="FFFFFF"/>
                </a:solidFill>
              </a:rPr>
              <a:t>NEX SENDT REVIEW SEPTEMBER 2026</a:t>
            </a:r>
          </a:p>
        </p:txBody>
      </p:sp>
      <p:sp>
        <p:nvSpPr>
          <p:cNvPr id="7" name="TextBox 6">
            <a:extLst>
              <a:ext uri="{FF2B5EF4-FFF2-40B4-BE49-F238E27FC236}">
                <a16:creationId xmlns:a16="http://schemas.microsoft.com/office/drawing/2014/main" id="{D24903B5-7ACF-A34C-9118-36DA1DB884D7}"/>
              </a:ext>
            </a:extLst>
          </p:cNvPr>
          <p:cNvSpPr txBox="1"/>
          <p:nvPr/>
        </p:nvSpPr>
        <p:spPr>
          <a:xfrm>
            <a:off x="3048000" y="3238891"/>
            <a:ext cx="6096000" cy="369332"/>
          </a:xfrm>
          <a:prstGeom prst="rect">
            <a:avLst/>
          </a:prstGeom>
          <a:noFill/>
        </p:spPr>
        <p:txBody>
          <a:bodyPr wrap="square">
            <a:spAutoFit/>
          </a:bodyPr>
          <a:lstStyle/>
          <a:p>
            <a:endParaRPr lang="en-GB" dirty="0"/>
          </a:p>
        </p:txBody>
      </p:sp>
      <p:pic>
        <p:nvPicPr>
          <p:cNvPr id="6" name="Picture 5">
            <a:extLst>
              <a:ext uri="{FF2B5EF4-FFF2-40B4-BE49-F238E27FC236}">
                <a16:creationId xmlns:a16="http://schemas.microsoft.com/office/drawing/2014/main" id="{49DFBA1D-8F21-A238-E51F-95A8E3F03FEA}"/>
              </a:ext>
            </a:extLst>
          </p:cNvPr>
          <p:cNvPicPr>
            <a:picLocks noChangeAspect="1"/>
          </p:cNvPicPr>
          <p:nvPr/>
        </p:nvPicPr>
        <p:blipFill>
          <a:blip r:embed="rId3"/>
          <a:stretch>
            <a:fillRect/>
          </a:stretch>
        </p:blipFill>
        <p:spPr>
          <a:xfrm>
            <a:off x="383116" y="3858466"/>
            <a:ext cx="7925207" cy="2559182"/>
          </a:xfrm>
          <a:prstGeom prst="rect">
            <a:avLst/>
          </a:prstGeom>
        </p:spPr>
      </p:pic>
      <p:pic>
        <p:nvPicPr>
          <p:cNvPr id="9" name="Picture 8">
            <a:extLst>
              <a:ext uri="{FF2B5EF4-FFF2-40B4-BE49-F238E27FC236}">
                <a16:creationId xmlns:a16="http://schemas.microsoft.com/office/drawing/2014/main" id="{97797DC3-A3FB-D3EC-4A52-99AEE4C7A97F}"/>
              </a:ext>
            </a:extLst>
          </p:cNvPr>
          <p:cNvPicPr>
            <a:picLocks noChangeAspect="1"/>
          </p:cNvPicPr>
          <p:nvPr/>
        </p:nvPicPr>
        <p:blipFill>
          <a:blip r:embed="rId4"/>
          <a:stretch>
            <a:fillRect/>
          </a:stretch>
        </p:blipFill>
        <p:spPr>
          <a:xfrm>
            <a:off x="8540828" y="1323451"/>
            <a:ext cx="2736772" cy="4883035"/>
          </a:xfrm>
          <a:prstGeom prst="rect">
            <a:avLst/>
          </a:prstGeom>
        </p:spPr>
      </p:pic>
      <p:sp>
        <p:nvSpPr>
          <p:cNvPr id="11" name="TextBox 10">
            <a:extLst>
              <a:ext uri="{FF2B5EF4-FFF2-40B4-BE49-F238E27FC236}">
                <a16:creationId xmlns:a16="http://schemas.microsoft.com/office/drawing/2014/main" id="{2256D280-3A2D-085F-B261-07A0416F2901}"/>
              </a:ext>
            </a:extLst>
          </p:cNvPr>
          <p:cNvSpPr txBox="1"/>
          <p:nvPr/>
        </p:nvSpPr>
        <p:spPr>
          <a:xfrm>
            <a:off x="574724" y="1761563"/>
            <a:ext cx="7391400" cy="1477328"/>
          </a:xfrm>
          <a:prstGeom prst="rect">
            <a:avLst/>
          </a:prstGeom>
          <a:noFill/>
        </p:spPr>
        <p:txBody>
          <a:bodyPr wrap="square" rtlCol="0">
            <a:spAutoFit/>
          </a:bodyPr>
          <a:lstStyle/>
          <a:p>
            <a:r>
              <a:rPr lang="en-GB" dirty="0"/>
              <a:t>We are very fortunate to be partnered with the Therapy Dogs charity as part of their Reading Dogs programme. Albie and his handler have been linked with Wollaston for the past two years and their visits are very much looked forward to. During sessions children will talk to Albie, read to him and enjoy a cuddle and a fuss before returning to class. </a:t>
            </a:r>
          </a:p>
        </p:txBody>
      </p:sp>
      <p:pic>
        <p:nvPicPr>
          <p:cNvPr id="13" name="Picture 12">
            <a:extLst>
              <a:ext uri="{FF2B5EF4-FFF2-40B4-BE49-F238E27FC236}">
                <a16:creationId xmlns:a16="http://schemas.microsoft.com/office/drawing/2014/main" id="{43C19CC7-97FA-32C1-4475-5E3E7CDE580F}"/>
              </a:ext>
            </a:extLst>
          </p:cNvPr>
          <p:cNvPicPr>
            <a:picLocks noChangeAspect="1"/>
          </p:cNvPicPr>
          <p:nvPr/>
        </p:nvPicPr>
        <p:blipFill>
          <a:blip r:embed="rId5"/>
          <a:stretch>
            <a:fillRect/>
          </a:stretch>
        </p:blipFill>
        <p:spPr>
          <a:xfrm>
            <a:off x="687997" y="313036"/>
            <a:ext cx="1151689" cy="1329524"/>
          </a:xfrm>
          <a:prstGeom prst="rect">
            <a:avLst/>
          </a:prstGeom>
        </p:spPr>
      </p:pic>
    </p:spTree>
    <p:extLst>
      <p:ext uri="{BB962C8B-B14F-4D97-AF65-F5344CB8AC3E}">
        <p14:creationId xmlns:p14="http://schemas.microsoft.com/office/powerpoint/2010/main" val="117762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5EBD9F-1595-FC13-FE8B-24EC3B610AED}"/>
            </a:ext>
          </a:extLst>
        </p:cNvPr>
        <p:cNvGrpSpPr/>
        <p:nvPr/>
      </p:nvGrpSpPr>
      <p:grpSpPr>
        <a:xfrm>
          <a:off x="0" y="0"/>
          <a:ext cx="0" cy="0"/>
          <a:chOff x="0" y="0"/>
          <a:chExt cx="0" cy="0"/>
        </a:xfrm>
      </p:grpSpPr>
      <p:pic>
        <p:nvPicPr>
          <p:cNvPr id="4" name="Picture 3" descr="Abstract design of flower petals in pastel">
            <a:extLst>
              <a:ext uri="{FF2B5EF4-FFF2-40B4-BE49-F238E27FC236}">
                <a16:creationId xmlns:a16="http://schemas.microsoft.com/office/drawing/2014/main" id="{3F91AFEE-A54B-2F5D-4097-8AD1E2A471F5}"/>
              </a:ext>
            </a:extLst>
          </p:cNvPr>
          <p:cNvPicPr>
            <a:picLocks noChangeAspect="1"/>
          </p:cNvPicPr>
          <p:nvPr/>
        </p:nvPicPr>
        <p:blipFill>
          <a:blip r:embed="rId2"/>
          <a:srcRect t="14122"/>
          <a:stretch>
            <a:fillRect/>
          </a:stretch>
        </p:blipFill>
        <p:spPr>
          <a:xfrm>
            <a:off x="20" y="10"/>
            <a:ext cx="12191979" cy="6857990"/>
          </a:xfrm>
          <a:prstGeom prst="rect">
            <a:avLst/>
          </a:prstGeom>
        </p:spPr>
      </p:pic>
      <p:sp>
        <p:nvSpPr>
          <p:cNvPr id="2" name="Title 1">
            <a:extLst>
              <a:ext uri="{FF2B5EF4-FFF2-40B4-BE49-F238E27FC236}">
                <a16:creationId xmlns:a16="http://schemas.microsoft.com/office/drawing/2014/main" id="{2E22B58A-C0DB-5F6E-736C-B6910E115814}"/>
              </a:ext>
            </a:extLst>
          </p:cNvPr>
          <p:cNvSpPr>
            <a:spLocks noGrp="1"/>
          </p:cNvSpPr>
          <p:nvPr>
            <p:ph type="ctrTitle"/>
          </p:nvPr>
        </p:nvSpPr>
        <p:spPr>
          <a:xfrm>
            <a:off x="2197495" y="594035"/>
            <a:ext cx="7730276" cy="435004"/>
          </a:xfrm>
        </p:spPr>
        <p:txBody>
          <a:bodyPr anchor="ctr">
            <a:normAutofit fontScale="90000"/>
          </a:bodyPr>
          <a:lstStyle/>
          <a:p>
            <a:pPr algn="ctr"/>
            <a:r>
              <a:rPr lang="en-GB" sz="4800" u="sng" dirty="0"/>
              <a:t>Transition</a:t>
            </a:r>
          </a:p>
        </p:txBody>
      </p:sp>
      <p:sp>
        <p:nvSpPr>
          <p:cNvPr id="3" name="Subtitle 2">
            <a:extLst>
              <a:ext uri="{FF2B5EF4-FFF2-40B4-BE49-F238E27FC236}">
                <a16:creationId xmlns:a16="http://schemas.microsoft.com/office/drawing/2014/main" id="{02E5A9C0-0988-7A9A-2AB8-57DB1CD2FB25}"/>
              </a:ext>
            </a:extLst>
          </p:cNvPr>
          <p:cNvSpPr>
            <a:spLocks noGrp="1"/>
          </p:cNvSpPr>
          <p:nvPr>
            <p:ph type="subTitle" idx="1"/>
          </p:nvPr>
        </p:nvSpPr>
        <p:spPr>
          <a:xfrm>
            <a:off x="8308323" y="159031"/>
            <a:ext cx="3525868" cy="870008"/>
          </a:xfrm>
        </p:spPr>
        <p:txBody>
          <a:bodyPr anchor="ctr">
            <a:normAutofit fontScale="77500" lnSpcReduction="20000"/>
          </a:bodyPr>
          <a:lstStyle/>
          <a:p>
            <a:pPr algn="r"/>
            <a:r>
              <a:rPr lang="en-GB" sz="1600" dirty="0">
                <a:solidFill>
                  <a:srgbClr val="FFFFFF"/>
                </a:solidFill>
              </a:rPr>
              <a:t>Reviewed September 2025</a:t>
            </a:r>
          </a:p>
          <a:p>
            <a:pPr algn="r"/>
            <a:r>
              <a:rPr lang="en-GB" sz="1600" dirty="0">
                <a:solidFill>
                  <a:srgbClr val="FFFFFF"/>
                </a:solidFill>
              </a:rPr>
              <a:t>NEX SENDT REVIEW SEPTEMBER 2026</a:t>
            </a:r>
          </a:p>
        </p:txBody>
      </p:sp>
      <p:sp>
        <p:nvSpPr>
          <p:cNvPr id="7" name="TextBox 6">
            <a:extLst>
              <a:ext uri="{FF2B5EF4-FFF2-40B4-BE49-F238E27FC236}">
                <a16:creationId xmlns:a16="http://schemas.microsoft.com/office/drawing/2014/main" id="{80661505-5CF2-3917-17EE-7317D1D441B0}"/>
              </a:ext>
            </a:extLst>
          </p:cNvPr>
          <p:cNvSpPr txBox="1"/>
          <p:nvPr/>
        </p:nvSpPr>
        <p:spPr>
          <a:xfrm>
            <a:off x="3048000" y="3238891"/>
            <a:ext cx="6096000" cy="369332"/>
          </a:xfrm>
          <a:prstGeom prst="rect">
            <a:avLst/>
          </a:prstGeom>
          <a:noFill/>
        </p:spPr>
        <p:txBody>
          <a:bodyPr wrap="square">
            <a:spAutoFit/>
          </a:bodyPr>
          <a:lstStyle/>
          <a:p>
            <a:endParaRPr lang="en-GB" dirty="0"/>
          </a:p>
        </p:txBody>
      </p:sp>
      <p:sp>
        <p:nvSpPr>
          <p:cNvPr id="5" name="TextBox 4">
            <a:extLst>
              <a:ext uri="{FF2B5EF4-FFF2-40B4-BE49-F238E27FC236}">
                <a16:creationId xmlns:a16="http://schemas.microsoft.com/office/drawing/2014/main" id="{996D86A8-9BCA-1569-FB67-36E9CD9F1196}"/>
              </a:ext>
            </a:extLst>
          </p:cNvPr>
          <p:cNvSpPr txBox="1"/>
          <p:nvPr/>
        </p:nvSpPr>
        <p:spPr>
          <a:xfrm>
            <a:off x="408225" y="1116478"/>
            <a:ext cx="5916375" cy="5355312"/>
          </a:xfrm>
          <a:prstGeom prst="rect">
            <a:avLst/>
          </a:prstGeom>
          <a:noFill/>
        </p:spPr>
        <p:txBody>
          <a:bodyPr wrap="square" rtlCol="0">
            <a:spAutoFit/>
          </a:bodyPr>
          <a:lstStyle/>
          <a:p>
            <a:r>
              <a:rPr lang="en-GB" b="1" u="sng" dirty="0">
                <a:effectLst>
                  <a:outerShdw blurRad="38100" dist="38100" dir="2700000" algn="tl">
                    <a:srgbClr val="000000">
                      <a:alpha val="43137"/>
                    </a:srgbClr>
                  </a:outerShdw>
                </a:effectLst>
              </a:rPr>
              <a:t>Transition in school</a:t>
            </a:r>
          </a:p>
          <a:p>
            <a:endParaRPr lang="en-GB" b="1" dirty="0">
              <a:effectLst>
                <a:outerShdw blurRad="38100" dist="38100" dir="2700000" algn="tl">
                  <a:srgbClr val="000000">
                    <a:alpha val="43137"/>
                  </a:srgbClr>
                </a:outerShdw>
              </a:effectLst>
            </a:endParaRPr>
          </a:p>
          <a:p>
            <a:r>
              <a:rPr lang="en-GB" b="1" dirty="0">
                <a:effectLst>
                  <a:outerShdw blurRad="38100" dist="38100" dir="2700000" algn="tl">
                    <a:srgbClr val="000000">
                      <a:alpha val="43137"/>
                    </a:srgbClr>
                  </a:outerShdw>
                </a:effectLst>
              </a:rPr>
              <a:t>Each year great through is placed into the support that our children need to be successful in their next year group or class. All of our children in school join their new teacher for 2 full days. This allows them to explore their new classroom, get to know their peers and to experience how their class will look in the new academic year. </a:t>
            </a:r>
          </a:p>
          <a:p>
            <a:endParaRPr lang="en-GB" b="1" dirty="0">
              <a:effectLst>
                <a:outerShdw blurRad="38100" dist="38100" dir="2700000" algn="tl">
                  <a:srgbClr val="000000">
                    <a:alpha val="43137"/>
                  </a:srgbClr>
                </a:outerShdw>
              </a:effectLst>
            </a:endParaRPr>
          </a:p>
          <a:p>
            <a:r>
              <a:rPr lang="en-GB" b="1" dirty="0">
                <a:effectLst>
                  <a:outerShdw blurRad="38100" dist="38100" dir="2700000" algn="tl">
                    <a:srgbClr val="000000">
                      <a:alpha val="43137"/>
                    </a:srgbClr>
                  </a:outerShdw>
                </a:effectLst>
              </a:rPr>
              <a:t>Prior to transfer days staff meet to pass over information and pupil passports are shared. Children will continue to have check ins with their previous teacher and support staff into the new year to ensure that they are happy, settled and to ensure that anxiety is reduced as much as possible.</a:t>
            </a:r>
          </a:p>
          <a:p>
            <a:endParaRPr lang="en-GB" b="1" dirty="0">
              <a:effectLst>
                <a:outerShdw blurRad="38100" dist="38100" dir="2700000" algn="tl">
                  <a:srgbClr val="000000">
                    <a:alpha val="43137"/>
                  </a:srgbClr>
                </a:outerShdw>
              </a:effectLst>
            </a:endParaRPr>
          </a:p>
          <a:p>
            <a:r>
              <a:rPr lang="en-GB" b="1" dirty="0">
                <a:effectLst>
                  <a:outerShdw blurRad="38100" dist="38100" dir="2700000" algn="tl">
                    <a:srgbClr val="000000">
                      <a:alpha val="43137"/>
                    </a:srgbClr>
                  </a:outerShdw>
                </a:effectLst>
              </a:rPr>
              <a:t>A meet the teacher evening is held in September and social stories can be found on our website for each class.</a:t>
            </a:r>
          </a:p>
        </p:txBody>
      </p:sp>
      <p:sp>
        <p:nvSpPr>
          <p:cNvPr id="6" name="TextBox 5">
            <a:extLst>
              <a:ext uri="{FF2B5EF4-FFF2-40B4-BE49-F238E27FC236}">
                <a16:creationId xmlns:a16="http://schemas.microsoft.com/office/drawing/2014/main" id="{83709582-C20B-FBF6-B2C2-DF6846364C33}"/>
              </a:ext>
            </a:extLst>
          </p:cNvPr>
          <p:cNvSpPr txBox="1"/>
          <p:nvPr/>
        </p:nvSpPr>
        <p:spPr>
          <a:xfrm>
            <a:off x="6509646" y="1623064"/>
            <a:ext cx="4909457" cy="4801314"/>
          </a:xfrm>
          <a:prstGeom prst="rect">
            <a:avLst/>
          </a:prstGeom>
          <a:noFill/>
        </p:spPr>
        <p:txBody>
          <a:bodyPr wrap="square" rtlCol="0">
            <a:spAutoFit/>
          </a:bodyPr>
          <a:lstStyle/>
          <a:p>
            <a:r>
              <a:rPr lang="en-GB" b="1" u="sng" dirty="0">
                <a:effectLst>
                  <a:outerShdw blurRad="38100" dist="38100" dir="2700000" algn="tl">
                    <a:srgbClr val="000000">
                      <a:alpha val="43137"/>
                    </a:srgbClr>
                  </a:outerShdw>
                </a:effectLst>
              </a:rPr>
              <a:t>Transition between schools</a:t>
            </a:r>
          </a:p>
          <a:p>
            <a:endParaRPr lang="en-GB" b="1" u="sng" dirty="0">
              <a:effectLst>
                <a:outerShdw blurRad="38100" dist="38100" dir="2700000" algn="tl">
                  <a:srgbClr val="000000">
                    <a:alpha val="43137"/>
                  </a:srgbClr>
                </a:outerShdw>
              </a:effectLst>
            </a:endParaRPr>
          </a:p>
          <a:p>
            <a:r>
              <a:rPr lang="en-GB" b="1" dirty="0">
                <a:effectLst>
                  <a:outerShdw blurRad="38100" dist="38100" dir="2700000" algn="tl">
                    <a:srgbClr val="000000">
                      <a:alpha val="43137"/>
                    </a:srgbClr>
                  </a:outerShdw>
                </a:effectLst>
              </a:rPr>
              <a:t>Transitions for children coming into our school, leaving our school and moving to secondary school are carefully managed. We have established links with Wollaston Secondary School and the preschools within the village.</a:t>
            </a:r>
          </a:p>
          <a:p>
            <a:endParaRPr lang="en-GB" b="1" dirty="0">
              <a:effectLst>
                <a:outerShdw blurRad="38100" dist="38100" dir="2700000" algn="tl">
                  <a:srgbClr val="000000">
                    <a:alpha val="43137"/>
                  </a:srgbClr>
                </a:outerShdw>
              </a:effectLst>
            </a:endParaRPr>
          </a:p>
          <a:p>
            <a:r>
              <a:rPr lang="en-GB" b="1" dirty="0">
                <a:effectLst>
                  <a:outerShdw blurRad="38100" dist="38100" dir="2700000" algn="tl">
                    <a:srgbClr val="000000">
                      <a:alpha val="43137"/>
                    </a:srgbClr>
                  </a:outerShdw>
                </a:effectLst>
              </a:rPr>
              <a:t>Where children join us as in year transfers contact will be made with previous schools to ensure that all key information is shared.</a:t>
            </a:r>
          </a:p>
          <a:p>
            <a:endParaRPr lang="en-GB" b="1" dirty="0">
              <a:effectLst>
                <a:outerShdw blurRad="38100" dist="38100" dir="2700000" algn="tl">
                  <a:srgbClr val="000000">
                    <a:alpha val="43137"/>
                  </a:srgbClr>
                </a:outerShdw>
              </a:effectLst>
            </a:endParaRPr>
          </a:p>
          <a:p>
            <a:r>
              <a:rPr lang="en-GB" b="1" dirty="0">
                <a:effectLst>
                  <a:outerShdw blurRad="38100" dist="38100" dir="2700000" algn="tl">
                    <a:srgbClr val="000000">
                      <a:alpha val="43137"/>
                    </a:srgbClr>
                  </a:outerShdw>
                </a:effectLst>
              </a:rPr>
              <a:t>We welcome families visiting our school and facilitate additional visits for children to secondary school and for those joining us.  Transition meetings and documents are shared alongside our Myconcern and Edukey records.</a:t>
            </a:r>
          </a:p>
        </p:txBody>
      </p:sp>
      <p:pic>
        <p:nvPicPr>
          <p:cNvPr id="9" name="Picture 8">
            <a:extLst>
              <a:ext uri="{FF2B5EF4-FFF2-40B4-BE49-F238E27FC236}">
                <a16:creationId xmlns:a16="http://schemas.microsoft.com/office/drawing/2014/main" id="{9D4CD0E9-04BA-EAAD-3E3C-FEB1EF2A438C}"/>
              </a:ext>
            </a:extLst>
          </p:cNvPr>
          <p:cNvPicPr>
            <a:picLocks noChangeAspect="1"/>
          </p:cNvPicPr>
          <p:nvPr/>
        </p:nvPicPr>
        <p:blipFill>
          <a:blip r:embed="rId3"/>
          <a:stretch>
            <a:fillRect/>
          </a:stretch>
        </p:blipFill>
        <p:spPr>
          <a:xfrm>
            <a:off x="9414717" y="219365"/>
            <a:ext cx="2419474" cy="1619333"/>
          </a:xfrm>
          <a:prstGeom prst="rect">
            <a:avLst/>
          </a:prstGeom>
        </p:spPr>
      </p:pic>
    </p:spTree>
    <p:extLst>
      <p:ext uri="{BB962C8B-B14F-4D97-AF65-F5344CB8AC3E}">
        <p14:creationId xmlns:p14="http://schemas.microsoft.com/office/powerpoint/2010/main" val="34766238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2C061C-77FF-8AA7-E8D6-D048432E0B43}"/>
            </a:ext>
          </a:extLst>
        </p:cNvPr>
        <p:cNvGrpSpPr/>
        <p:nvPr/>
      </p:nvGrpSpPr>
      <p:grpSpPr>
        <a:xfrm>
          <a:off x="0" y="0"/>
          <a:ext cx="0" cy="0"/>
          <a:chOff x="0" y="0"/>
          <a:chExt cx="0" cy="0"/>
        </a:xfrm>
      </p:grpSpPr>
      <p:pic>
        <p:nvPicPr>
          <p:cNvPr id="4" name="Picture 3" descr="Abstract design of flower petals in pastel">
            <a:extLst>
              <a:ext uri="{FF2B5EF4-FFF2-40B4-BE49-F238E27FC236}">
                <a16:creationId xmlns:a16="http://schemas.microsoft.com/office/drawing/2014/main" id="{021BABE1-F9CA-2610-E84F-523BC05372AA}"/>
              </a:ext>
            </a:extLst>
          </p:cNvPr>
          <p:cNvPicPr>
            <a:picLocks noChangeAspect="1"/>
          </p:cNvPicPr>
          <p:nvPr/>
        </p:nvPicPr>
        <p:blipFill>
          <a:blip r:embed="rId2"/>
          <a:srcRect t="14122"/>
          <a:stretch>
            <a:fillRect/>
          </a:stretch>
        </p:blipFill>
        <p:spPr>
          <a:xfrm>
            <a:off x="20" y="10"/>
            <a:ext cx="12191979" cy="6857990"/>
          </a:xfrm>
          <a:prstGeom prst="rect">
            <a:avLst/>
          </a:prstGeom>
        </p:spPr>
      </p:pic>
      <p:sp>
        <p:nvSpPr>
          <p:cNvPr id="2" name="Title 1">
            <a:extLst>
              <a:ext uri="{FF2B5EF4-FFF2-40B4-BE49-F238E27FC236}">
                <a16:creationId xmlns:a16="http://schemas.microsoft.com/office/drawing/2014/main" id="{1BCF3B93-205A-0AD1-CF09-1B5A5F6DDE43}"/>
              </a:ext>
            </a:extLst>
          </p:cNvPr>
          <p:cNvSpPr>
            <a:spLocks noGrp="1"/>
          </p:cNvSpPr>
          <p:nvPr>
            <p:ph type="ctrTitle"/>
          </p:nvPr>
        </p:nvSpPr>
        <p:spPr>
          <a:xfrm>
            <a:off x="2197495" y="594035"/>
            <a:ext cx="7730276" cy="435004"/>
          </a:xfrm>
        </p:spPr>
        <p:txBody>
          <a:bodyPr anchor="ctr">
            <a:normAutofit fontScale="90000"/>
          </a:bodyPr>
          <a:lstStyle/>
          <a:p>
            <a:pPr algn="ctr"/>
            <a:r>
              <a:rPr lang="en-GB" sz="4800" u="sng" dirty="0"/>
              <a:t>Family Support</a:t>
            </a:r>
          </a:p>
        </p:txBody>
      </p:sp>
      <p:sp>
        <p:nvSpPr>
          <p:cNvPr id="3" name="Subtitle 2">
            <a:extLst>
              <a:ext uri="{FF2B5EF4-FFF2-40B4-BE49-F238E27FC236}">
                <a16:creationId xmlns:a16="http://schemas.microsoft.com/office/drawing/2014/main" id="{BE87C4F9-3044-0EDD-F481-0CAFDB9CBFC8}"/>
              </a:ext>
            </a:extLst>
          </p:cNvPr>
          <p:cNvSpPr>
            <a:spLocks noGrp="1"/>
          </p:cNvSpPr>
          <p:nvPr>
            <p:ph type="subTitle" idx="1"/>
          </p:nvPr>
        </p:nvSpPr>
        <p:spPr>
          <a:xfrm>
            <a:off x="8308323" y="159031"/>
            <a:ext cx="3525868" cy="870008"/>
          </a:xfrm>
        </p:spPr>
        <p:txBody>
          <a:bodyPr anchor="ctr">
            <a:normAutofit fontScale="77500" lnSpcReduction="20000"/>
          </a:bodyPr>
          <a:lstStyle/>
          <a:p>
            <a:pPr algn="r"/>
            <a:r>
              <a:rPr lang="en-GB" sz="1600" dirty="0">
                <a:solidFill>
                  <a:srgbClr val="FFFFFF"/>
                </a:solidFill>
              </a:rPr>
              <a:t>Reviewed September 2025</a:t>
            </a:r>
          </a:p>
          <a:p>
            <a:pPr algn="r"/>
            <a:r>
              <a:rPr lang="en-GB" sz="1600" dirty="0">
                <a:solidFill>
                  <a:srgbClr val="FFFFFF"/>
                </a:solidFill>
              </a:rPr>
              <a:t>NEX SENDT REVIEW SEPTEMBER 2026</a:t>
            </a:r>
          </a:p>
        </p:txBody>
      </p:sp>
      <p:sp>
        <p:nvSpPr>
          <p:cNvPr id="7" name="TextBox 6">
            <a:extLst>
              <a:ext uri="{FF2B5EF4-FFF2-40B4-BE49-F238E27FC236}">
                <a16:creationId xmlns:a16="http://schemas.microsoft.com/office/drawing/2014/main" id="{3C9B7104-0DA0-1784-F6F9-2AE08CDF756F}"/>
              </a:ext>
            </a:extLst>
          </p:cNvPr>
          <p:cNvSpPr txBox="1"/>
          <p:nvPr/>
        </p:nvSpPr>
        <p:spPr>
          <a:xfrm>
            <a:off x="3048000" y="3238891"/>
            <a:ext cx="6096000" cy="369332"/>
          </a:xfrm>
          <a:prstGeom prst="rect">
            <a:avLst/>
          </a:prstGeom>
          <a:noFill/>
        </p:spPr>
        <p:txBody>
          <a:bodyPr wrap="square">
            <a:spAutoFit/>
          </a:bodyPr>
          <a:lstStyle/>
          <a:p>
            <a:endParaRPr lang="en-GB" dirty="0"/>
          </a:p>
        </p:txBody>
      </p:sp>
      <p:sp>
        <p:nvSpPr>
          <p:cNvPr id="5" name="TextBox 4">
            <a:extLst>
              <a:ext uri="{FF2B5EF4-FFF2-40B4-BE49-F238E27FC236}">
                <a16:creationId xmlns:a16="http://schemas.microsoft.com/office/drawing/2014/main" id="{1CDFC9F5-6040-A91B-8890-4B736F80760E}"/>
              </a:ext>
            </a:extLst>
          </p:cNvPr>
          <p:cNvSpPr txBox="1"/>
          <p:nvPr/>
        </p:nvSpPr>
        <p:spPr>
          <a:xfrm>
            <a:off x="696686" y="1251857"/>
            <a:ext cx="6890657" cy="4801314"/>
          </a:xfrm>
          <a:prstGeom prst="rect">
            <a:avLst/>
          </a:prstGeom>
          <a:noFill/>
        </p:spPr>
        <p:txBody>
          <a:bodyPr wrap="square" rtlCol="0">
            <a:spAutoFit/>
          </a:bodyPr>
          <a:lstStyle/>
          <a:p>
            <a:r>
              <a:rPr lang="en-GB" b="1" dirty="0">
                <a:effectLst>
                  <a:outerShdw blurRad="38100" dist="38100" dir="2700000" algn="tl">
                    <a:srgbClr val="000000">
                      <a:alpha val="43137"/>
                    </a:srgbClr>
                  </a:outerShdw>
                </a:effectLst>
              </a:rPr>
              <a:t>At Wollaston Primary School family support is provided by our SEN and safeguarding teams. Alongside this our Key Stage Leads are always happy to speak to or to meet parents or to listen to concerns.</a:t>
            </a:r>
          </a:p>
          <a:p>
            <a:endParaRPr lang="en-GB" b="1" dirty="0">
              <a:effectLst>
                <a:outerShdw blurRad="38100" dist="38100" dir="2700000" algn="tl">
                  <a:srgbClr val="000000">
                    <a:alpha val="43137"/>
                  </a:srgbClr>
                </a:outerShdw>
              </a:effectLst>
            </a:endParaRPr>
          </a:p>
          <a:p>
            <a:r>
              <a:rPr lang="en-GB" b="1" dirty="0">
                <a:effectLst>
                  <a:outerShdw blurRad="38100" dist="38100" dir="2700000" algn="tl">
                    <a:srgbClr val="000000">
                      <a:alpha val="43137"/>
                    </a:srgbClr>
                  </a:outerShdw>
                </a:effectLst>
              </a:rPr>
              <a:t>We do request that any concerns are shared with your child’s class teacher in the first instance however appreciate that this may not always be possible. Both the KS1 and KS2 gates are supervised by members of our senior leadership team everyday and we advocate an ‘open door policy’ for concerns.</a:t>
            </a:r>
          </a:p>
          <a:p>
            <a:endParaRPr lang="en-GB" b="1" dirty="0">
              <a:effectLst>
                <a:outerShdw blurRad="38100" dist="38100" dir="2700000" algn="tl">
                  <a:srgbClr val="000000">
                    <a:alpha val="43137"/>
                  </a:srgbClr>
                </a:outerShdw>
              </a:effectLst>
            </a:endParaRPr>
          </a:p>
          <a:p>
            <a:r>
              <a:rPr lang="en-GB" b="1" u="sng" dirty="0">
                <a:effectLst>
                  <a:outerShdw blurRad="38100" dist="38100" dir="2700000" algn="tl">
                    <a:srgbClr val="000000">
                      <a:alpha val="43137"/>
                    </a:srgbClr>
                  </a:outerShdw>
                </a:effectLst>
              </a:rPr>
              <a:t>Handle with care</a:t>
            </a:r>
          </a:p>
          <a:p>
            <a:r>
              <a:rPr lang="en-GB" b="1" dirty="0">
                <a:effectLst>
                  <a:outerShdw blurRad="38100" dist="38100" dir="2700000" algn="tl">
                    <a:srgbClr val="000000">
                      <a:alpha val="43137"/>
                    </a:srgbClr>
                  </a:outerShdw>
                </a:effectLst>
              </a:rPr>
              <a:t>We do offer a handle with care email system. We understand that families may not always wish to share when they may be experiencing difficulties. To enable us to support our children parents may email the office or class teacher with the subject line ‘Handle with care.’ No further information is needed</a:t>
            </a:r>
            <a:r>
              <a:rPr lang="en-GB" dirty="0"/>
              <a:t>.</a:t>
            </a:r>
          </a:p>
        </p:txBody>
      </p:sp>
      <p:sp>
        <p:nvSpPr>
          <p:cNvPr id="6" name="TextBox 5">
            <a:extLst>
              <a:ext uri="{FF2B5EF4-FFF2-40B4-BE49-F238E27FC236}">
                <a16:creationId xmlns:a16="http://schemas.microsoft.com/office/drawing/2014/main" id="{848BB485-FFA7-89CC-3A02-C55C9396ECC1}"/>
              </a:ext>
            </a:extLst>
          </p:cNvPr>
          <p:cNvSpPr txBox="1"/>
          <p:nvPr/>
        </p:nvSpPr>
        <p:spPr>
          <a:xfrm>
            <a:off x="8153400" y="1251857"/>
            <a:ext cx="3525868" cy="3139321"/>
          </a:xfrm>
          <a:prstGeom prst="rect">
            <a:avLst/>
          </a:prstGeom>
          <a:noFill/>
        </p:spPr>
        <p:txBody>
          <a:bodyPr wrap="square" rtlCol="0">
            <a:spAutoFit/>
          </a:bodyPr>
          <a:lstStyle/>
          <a:p>
            <a:r>
              <a:rPr lang="en-GB" u="sng" dirty="0">
                <a:effectLst>
                  <a:outerShdw blurRad="38100" dist="38100" dir="2700000" algn="tl">
                    <a:srgbClr val="000000">
                      <a:alpha val="43137"/>
                    </a:srgbClr>
                  </a:outerShdw>
                </a:effectLst>
              </a:rPr>
              <a:t>Our virtual Worry Box</a:t>
            </a:r>
          </a:p>
          <a:p>
            <a:endParaRPr lang="en-GB" u="sng" dirty="0">
              <a:effectLst>
                <a:outerShdw blurRad="38100" dist="38100" dir="2700000" algn="tl">
                  <a:srgbClr val="000000">
                    <a:alpha val="43137"/>
                  </a:srgbClr>
                </a:outerShdw>
              </a:effectLst>
            </a:endParaRPr>
          </a:p>
          <a:p>
            <a:r>
              <a:rPr lang="en-GB" dirty="0">
                <a:effectLst>
                  <a:outerShdw blurRad="38100" dist="38100" dir="2700000" algn="tl">
                    <a:srgbClr val="000000">
                      <a:alpha val="43137"/>
                    </a:srgbClr>
                  </a:outerShdw>
                </a:effectLst>
              </a:rPr>
              <a:t>Children can email </a:t>
            </a:r>
            <a:r>
              <a:rPr lang="en-GB" dirty="0">
                <a:effectLst>
                  <a:outerShdw blurRad="38100" dist="38100" dir="2700000" algn="tl">
                    <a:srgbClr val="000000">
                      <a:alpha val="43137"/>
                    </a:srgbClr>
                  </a:outerShdw>
                </a:effectLst>
                <a:hlinkClick r:id="rId3">
                  <a:extLst>
                    <a:ext uri="{A12FA001-AC4F-418D-AE19-62706E023703}">
                      <ahyp:hlinkClr xmlns:ahyp="http://schemas.microsoft.com/office/drawing/2018/hyperlinkcolor" val="tx"/>
                    </a:ext>
                  </a:extLst>
                </a:hlinkClick>
              </a:rPr>
              <a:t>worrybox@wps.inmat.org.uk-</a:t>
            </a:r>
            <a:r>
              <a:rPr lang="en-GB" dirty="0">
                <a:effectLst>
                  <a:outerShdw blurRad="38100" dist="38100" dir="2700000" algn="tl">
                    <a:srgbClr val="000000">
                      <a:alpha val="43137"/>
                    </a:srgbClr>
                  </a:outerShdw>
                </a:effectLst>
              </a:rPr>
              <a:t> This is monitored by Miss Pullin</a:t>
            </a:r>
          </a:p>
          <a:p>
            <a:endParaRPr lang="en-GB" u="sng" dirty="0">
              <a:effectLst>
                <a:outerShdw blurRad="38100" dist="38100" dir="2700000" algn="tl">
                  <a:srgbClr val="000000">
                    <a:alpha val="43137"/>
                  </a:srgbClr>
                </a:outerShdw>
              </a:effectLst>
            </a:endParaRPr>
          </a:p>
          <a:p>
            <a:endParaRPr lang="en-GB" u="sng" dirty="0">
              <a:effectLst>
                <a:outerShdw blurRad="38100" dist="38100" dir="2700000" algn="tl">
                  <a:srgbClr val="000000">
                    <a:alpha val="43137"/>
                  </a:srgbClr>
                </a:outerShdw>
              </a:effectLst>
            </a:endParaRPr>
          </a:p>
          <a:p>
            <a:r>
              <a:rPr lang="en-GB" u="sng" dirty="0">
                <a:effectLst>
                  <a:outerShdw blurRad="38100" dist="38100" dir="2700000" algn="tl">
                    <a:srgbClr val="000000">
                      <a:alpha val="43137"/>
                    </a:srgbClr>
                  </a:outerShdw>
                </a:effectLst>
              </a:rPr>
              <a:t>In school Worry Box</a:t>
            </a:r>
          </a:p>
          <a:p>
            <a:r>
              <a:rPr lang="en-GB" dirty="0">
                <a:effectLst>
                  <a:outerShdw blurRad="38100" dist="38100" dir="2700000" algn="tl">
                    <a:srgbClr val="000000">
                      <a:alpha val="43137"/>
                    </a:srgbClr>
                  </a:outerShdw>
                </a:effectLst>
              </a:rPr>
              <a:t>Children can post notes or worries in the box and this is checked daily by Miss Pullin</a:t>
            </a:r>
          </a:p>
        </p:txBody>
      </p:sp>
      <p:pic>
        <p:nvPicPr>
          <p:cNvPr id="9" name="Picture 8">
            <a:extLst>
              <a:ext uri="{FF2B5EF4-FFF2-40B4-BE49-F238E27FC236}">
                <a16:creationId xmlns:a16="http://schemas.microsoft.com/office/drawing/2014/main" id="{C208BC45-E389-643E-C14B-07BA9737B880}"/>
              </a:ext>
            </a:extLst>
          </p:cNvPr>
          <p:cNvPicPr>
            <a:picLocks noChangeAspect="1"/>
          </p:cNvPicPr>
          <p:nvPr/>
        </p:nvPicPr>
        <p:blipFill>
          <a:blip r:embed="rId4"/>
          <a:stretch>
            <a:fillRect/>
          </a:stretch>
        </p:blipFill>
        <p:spPr>
          <a:xfrm>
            <a:off x="8610545" y="4616120"/>
            <a:ext cx="2133710" cy="1587582"/>
          </a:xfrm>
          <a:prstGeom prst="rect">
            <a:avLst/>
          </a:prstGeom>
        </p:spPr>
      </p:pic>
    </p:spTree>
    <p:extLst>
      <p:ext uri="{BB962C8B-B14F-4D97-AF65-F5344CB8AC3E}">
        <p14:creationId xmlns:p14="http://schemas.microsoft.com/office/powerpoint/2010/main" val="19795240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E11934-AD27-EE2B-B697-CDB958809D14}"/>
            </a:ext>
          </a:extLst>
        </p:cNvPr>
        <p:cNvGrpSpPr/>
        <p:nvPr/>
      </p:nvGrpSpPr>
      <p:grpSpPr>
        <a:xfrm>
          <a:off x="0" y="0"/>
          <a:ext cx="0" cy="0"/>
          <a:chOff x="0" y="0"/>
          <a:chExt cx="0" cy="0"/>
        </a:xfrm>
      </p:grpSpPr>
      <p:pic>
        <p:nvPicPr>
          <p:cNvPr id="4" name="Picture 3" descr="Abstract design of flower petals in pastel">
            <a:extLst>
              <a:ext uri="{FF2B5EF4-FFF2-40B4-BE49-F238E27FC236}">
                <a16:creationId xmlns:a16="http://schemas.microsoft.com/office/drawing/2014/main" id="{2FF16295-3500-D224-34F1-075D6F67FA60}"/>
              </a:ext>
            </a:extLst>
          </p:cNvPr>
          <p:cNvPicPr>
            <a:picLocks noChangeAspect="1"/>
          </p:cNvPicPr>
          <p:nvPr/>
        </p:nvPicPr>
        <p:blipFill>
          <a:blip r:embed="rId2"/>
          <a:srcRect t="14122"/>
          <a:stretch>
            <a:fillRect/>
          </a:stretch>
        </p:blipFill>
        <p:spPr>
          <a:xfrm>
            <a:off x="20" y="10"/>
            <a:ext cx="12191979" cy="6857990"/>
          </a:xfrm>
          <a:prstGeom prst="rect">
            <a:avLst/>
          </a:prstGeom>
        </p:spPr>
      </p:pic>
      <p:sp>
        <p:nvSpPr>
          <p:cNvPr id="2" name="Title 1">
            <a:extLst>
              <a:ext uri="{FF2B5EF4-FFF2-40B4-BE49-F238E27FC236}">
                <a16:creationId xmlns:a16="http://schemas.microsoft.com/office/drawing/2014/main" id="{B9875431-B6E6-F961-6FF5-6E8D05EF7E27}"/>
              </a:ext>
            </a:extLst>
          </p:cNvPr>
          <p:cNvSpPr>
            <a:spLocks noGrp="1"/>
          </p:cNvSpPr>
          <p:nvPr>
            <p:ph type="ctrTitle"/>
          </p:nvPr>
        </p:nvSpPr>
        <p:spPr>
          <a:xfrm>
            <a:off x="2197495" y="594035"/>
            <a:ext cx="7730276" cy="435004"/>
          </a:xfrm>
        </p:spPr>
        <p:txBody>
          <a:bodyPr anchor="ctr">
            <a:normAutofit fontScale="90000"/>
          </a:bodyPr>
          <a:lstStyle/>
          <a:p>
            <a:pPr algn="ctr"/>
            <a:r>
              <a:rPr lang="en-GB" sz="4800" u="sng" dirty="0"/>
              <a:t>Privately Commissioned Services</a:t>
            </a:r>
          </a:p>
        </p:txBody>
      </p:sp>
      <p:sp>
        <p:nvSpPr>
          <p:cNvPr id="3" name="Subtitle 2">
            <a:extLst>
              <a:ext uri="{FF2B5EF4-FFF2-40B4-BE49-F238E27FC236}">
                <a16:creationId xmlns:a16="http://schemas.microsoft.com/office/drawing/2014/main" id="{1A5BD00C-A213-EB08-DF1F-373F1F72ADF5}"/>
              </a:ext>
            </a:extLst>
          </p:cNvPr>
          <p:cNvSpPr>
            <a:spLocks noGrp="1"/>
          </p:cNvSpPr>
          <p:nvPr>
            <p:ph type="subTitle" idx="1"/>
          </p:nvPr>
        </p:nvSpPr>
        <p:spPr>
          <a:xfrm>
            <a:off x="8308323" y="159031"/>
            <a:ext cx="3525868" cy="870008"/>
          </a:xfrm>
        </p:spPr>
        <p:txBody>
          <a:bodyPr anchor="ctr">
            <a:normAutofit fontScale="77500" lnSpcReduction="20000"/>
          </a:bodyPr>
          <a:lstStyle/>
          <a:p>
            <a:pPr algn="r"/>
            <a:r>
              <a:rPr lang="en-GB" sz="1600" dirty="0">
                <a:solidFill>
                  <a:srgbClr val="FFFFFF"/>
                </a:solidFill>
              </a:rPr>
              <a:t>Reviewed September 2025</a:t>
            </a:r>
          </a:p>
          <a:p>
            <a:pPr algn="r"/>
            <a:r>
              <a:rPr lang="en-GB" sz="1600" dirty="0">
                <a:solidFill>
                  <a:srgbClr val="FFFFFF"/>
                </a:solidFill>
              </a:rPr>
              <a:t>NEX SENDT REVIEW SEPTEMBER 2026</a:t>
            </a:r>
          </a:p>
        </p:txBody>
      </p:sp>
      <p:sp>
        <p:nvSpPr>
          <p:cNvPr id="7" name="TextBox 6">
            <a:extLst>
              <a:ext uri="{FF2B5EF4-FFF2-40B4-BE49-F238E27FC236}">
                <a16:creationId xmlns:a16="http://schemas.microsoft.com/office/drawing/2014/main" id="{4C9DA2A2-D70B-B74F-69C4-56F32716601F}"/>
              </a:ext>
            </a:extLst>
          </p:cNvPr>
          <p:cNvSpPr txBox="1"/>
          <p:nvPr/>
        </p:nvSpPr>
        <p:spPr>
          <a:xfrm>
            <a:off x="3048000" y="3238891"/>
            <a:ext cx="6096000" cy="369332"/>
          </a:xfrm>
          <a:prstGeom prst="rect">
            <a:avLst/>
          </a:prstGeom>
          <a:noFill/>
        </p:spPr>
        <p:txBody>
          <a:bodyPr wrap="square">
            <a:spAutoFit/>
          </a:bodyPr>
          <a:lstStyle/>
          <a:p>
            <a:endParaRPr lang="en-GB" dirty="0"/>
          </a:p>
        </p:txBody>
      </p:sp>
      <p:pic>
        <p:nvPicPr>
          <p:cNvPr id="6" name="Picture 5">
            <a:extLst>
              <a:ext uri="{FF2B5EF4-FFF2-40B4-BE49-F238E27FC236}">
                <a16:creationId xmlns:a16="http://schemas.microsoft.com/office/drawing/2014/main" id="{08E7F00C-3522-FA69-8326-2D981722C1D0}"/>
              </a:ext>
            </a:extLst>
          </p:cNvPr>
          <p:cNvPicPr>
            <a:picLocks noChangeAspect="1"/>
          </p:cNvPicPr>
          <p:nvPr/>
        </p:nvPicPr>
        <p:blipFill>
          <a:blip r:embed="rId3"/>
          <a:stretch>
            <a:fillRect/>
          </a:stretch>
        </p:blipFill>
        <p:spPr>
          <a:xfrm>
            <a:off x="1005079" y="1239121"/>
            <a:ext cx="2902891" cy="3070366"/>
          </a:xfrm>
          <a:prstGeom prst="rect">
            <a:avLst/>
          </a:prstGeom>
        </p:spPr>
      </p:pic>
      <p:pic>
        <p:nvPicPr>
          <p:cNvPr id="9" name="Picture 8">
            <a:extLst>
              <a:ext uri="{FF2B5EF4-FFF2-40B4-BE49-F238E27FC236}">
                <a16:creationId xmlns:a16="http://schemas.microsoft.com/office/drawing/2014/main" id="{7B9785D6-6096-01C1-A885-A2B9E7B9DA9C}"/>
              </a:ext>
            </a:extLst>
          </p:cNvPr>
          <p:cNvPicPr>
            <a:picLocks noChangeAspect="1"/>
          </p:cNvPicPr>
          <p:nvPr/>
        </p:nvPicPr>
        <p:blipFill>
          <a:blip r:embed="rId4"/>
          <a:stretch>
            <a:fillRect/>
          </a:stretch>
        </p:blipFill>
        <p:spPr>
          <a:xfrm>
            <a:off x="1005079" y="4513735"/>
            <a:ext cx="1905098" cy="1606633"/>
          </a:xfrm>
          <a:prstGeom prst="rect">
            <a:avLst/>
          </a:prstGeom>
        </p:spPr>
      </p:pic>
      <p:pic>
        <p:nvPicPr>
          <p:cNvPr id="11" name="Picture 10">
            <a:extLst>
              <a:ext uri="{FF2B5EF4-FFF2-40B4-BE49-F238E27FC236}">
                <a16:creationId xmlns:a16="http://schemas.microsoft.com/office/drawing/2014/main" id="{04AD14EE-F3F5-31F3-1012-2A525812AC54}"/>
              </a:ext>
            </a:extLst>
          </p:cNvPr>
          <p:cNvPicPr>
            <a:picLocks noChangeAspect="1"/>
          </p:cNvPicPr>
          <p:nvPr/>
        </p:nvPicPr>
        <p:blipFill>
          <a:blip r:embed="rId5"/>
          <a:stretch>
            <a:fillRect/>
          </a:stretch>
        </p:blipFill>
        <p:spPr>
          <a:xfrm>
            <a:off x="9530117" y="197146"/>
            <a:ext cx="2482978" cy="1663786"/>
          </a:xfrm>
          <a:prstGeom prst="rect">
            <a:avLst/>
          </a:prstGeom>
        </p:spPr>
      </p:pic>
      <p:sp>
        <p:nvSpPr>
          <p:cNvPr id="12" name="TextBox 11">
            <a:extLst>
              <a:ext uri="{FF2B5EF4-FFF2-40B4-BE49-F238E27FC236}">
                <a16:creationId xmlns:a16="http://schemas.microsoft.com/office/drawing/2014/main" id="{73D9EEAD-57B1-5850-7BCB-F960EE910095}"/>
              </a:ext>
            </a:extLst>
          </p:cNvPr>
          <p:cNvSpPr txBox="1"/>
          <p:nvPr/>
        </p:nvSpPr>
        <p:spPr>
          <a:xfrm>
            <a:off x="4332514" y="1654629"/>
            <a:ext cx="5072743" cy="4801314"/>
          </a:xfrm>
          <a:prstGeom prst="rect">
            <a:avLst/>
          </a:prstGeom>
          <a:noFill/>
        </p:spPr>
        <p:txBody>
          <a:bodyPr wrap="square" rtlCol="0">
            <a:spAutoFit/>
          </a:bodyPr>
          <a:lstStyle/>
          <a:p>
            <a:r>
              <a:rPr lang="en-GB" b="1" dirty="0">
                <a:effectLst>
                  <a:outerShdw blurRad="38100" dist="38100" dir="2700000" algn="tl">
                    <a:srgbClr val="000000">
                      <a:alpha val="43137"/>
                    </a:srgbClr>
                  </a:outerShdw>
                </a:effectLst>
              </a:rPr>
              <a:t>We are fortunate to be able to commission some time with privately commissioned services. This is limited and waiting lists are held in school to access these. Minime Mindfulness have worked with all of the children in our school over the past 2 years and offer an after school club which parents and carers can sign up to. Mrs Green coordinates the effective deployment of our Blossom services and this includes occupational therapy and speech and language. The primary focus for our school is providing high quality CPD for our staff allowing us to support as many children as possible. These services can be commissioned privately by families and where an EHCP is in place the local authority may provide additional funding to access greater amounts of time.</a:t>
            </a:r>
          </a:p>
        </p:txBody>
      </p:sp>
      <p:sp>
        <p:nvSpPr>
          <p:cNvPr id="13" name="TextBox 12">
            <a:extLst>
              <a:ext uri="{FF2B5EF4-FFF2-40B4-BE49-F238E27FC236}">
                <a16:creationId xmlns:a16="http://schemas.microsoft.com/office/drawing/2014/main" id="{EA7FFF11-A36F-1CE4-43D8-B977F8FF6A2A}"/>
              </a:ext>
            </a:extLst>
          </p:cNvPr>
          <p:cNvSpPr txBox="1"/>
          <p:nvPr/>
        </p:nvSpPr>
        <p:spPr>
          <a:xfrm>
            <a:off x="9666514" y="2275114"/>
            <a:ext cx="2057400" cy="3416320"/>
          </a:xfrm>
          <a:prstGeom prst="rect">
            <a:avLst/>
          </a:prstGeom>
          <a:noFill/>
        </p:spPr>
        <p:txBody>
          <a:bodyPr wrap="square" rtlCol="0">
            <a:spAutoFit/>
          </a:bodyPr>
          <a:lstStyle/>
          <a:p>
            <a:r>
              <a:rPr lang="en-GB" b="1" dirty="0">
                <a:effectLst>
                  <a:outerShdw blurRad="38100" dist="38100" dir="2700000" algn="tl">
                    <a:srgbClr val="000000">
                      <a:alpha val="43137"/>
                    </a:srgbClr>
                  </a:outerShdw>
                </a:effectLst>
              </a:rPr>
              <a:t>As a school we do have established links with a private children’s counsellor and this service is also in high demand with a waiting list. This is provided by Brighter Futures and our counsellor Nicky.</a:t>
            </a:r>
          </a:p>
        </p:txBody>
      </p:sp>
    </p:spTree>
    <p:extLst>
      <p:ext uri="{BB962C8B-B14F-4D97-AF65-F5344CB8AC3E}">
        <p14:creationId xmlns:p14="http://schemas.microsoft.com/office/powerpoint/2010/main" val="17862433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118E47-3519-5E98-8517-46C5DB233E14}"/>
            </a:ext>
          </a:extLst>
        </p:cNvPr>
        <p:cNvGrpSpPr/>
        <p:nvPr/>
      </p:nvGrpSpPr>
      <p:grpSpPr>
        <a:xfrm>
          <a:off x="0" y="0"/>
          <a:ext cx="0" cy="0"/>
          <a:chOff x="0" y="0"/>
          <a:chExt cx="0" cy="0"/>
        </a:xfrm>
      </p:grpSpPr>
      <p:pic>
        <p:nvPicPr>
          <p:cNvPr id="4" name="Picture 3" descr="Abstract design of flower petals in pastel">
            <a:extLst>
              <a:ext uri="{FF2B5EF4-FFF2-40B4-BE49-F238E27FC236}">
                <a16:creationId xmlns:a16="http://schemas.microsoft.com/office/drawing/2014/main" id="{E0A3721E-12FA-B594-85C3-1A9F16225308}"/>
              </a:ext>
            </a:extLst>
          </p:cNvPr>
          <p:cNvPicPr>
            <a:picLocks noChangeAspect="1"/>
          </p:cNvPicPr>
          <p:nvPr/>
        </p:nvPicPr>
        <p:blipFill>
          <a:blip r:embed="rId2"/>
          <a:srcRect t="14122"/>
          <a:stretch>
            <a:fillRect/>
          </a:stretch>
        </p:blipFill>
        <p:spPr>
          <a:xfrm>
            <a:off x="20" y="10"/>
            <a:ext cx="12191979" cy="6857990"/>
          </a:xfrm>
          <a:prstGeom prst="rect">
            <a:avLst/>
          </a:prstGeom>
        </p:spPr>
      </p:pic>
      <p:sp>
        <p:nvSpPr>
          <p:cNvPr id="2" name="Title 1">
            <a:extLst>
              <a:ext uri="{FF2B5EF4-FFF2-40B4-BE49-F238E27FC236}">
                <a16:creationId xmlns:a16="http://schemas.microsoft.com/office/drawing/2014/main" id="{36640E08-22C3-002D-4746-F40D519B69E9}"/>
              </a:ext>
            </a:extLst>
          </p:cNvPr>
          <p:cNvSpPr>
            <a:spLocks noGrp="1"/>
          </p:cNvSpPr>
          <p:nvPr>
            <p:ph type="ctrTitle"/>
          </p:nvPr>
        </p:nvSpPr>
        <p:spPr>
          <a:xfrm>
            <a:off x="2197495" y="594035"/>
            <a:ext cx="7730276" cy="435004"/>
          </a:xfrm>
        </p:spPr>
        <p:txBody>
          <a:bodyPr anchor="ctr">
            <a:normAutofit fontScale="90000"/>
          </a:bodyPr>
          <a:lstStyle/>
          <a:p>
            <a:pPr algn="ctr"/>
            <a:r>
              <a:rPr lang="en-GB" sz="4800" u="sng" dirty="0"/>
              <a:t>Educational Psychology and Dyslexia Assessments</a:t>
            </a:r>
          </a:p>
        </p:txBody>
      </p:sp>
      <p:sp>
        <p:nvSpPr>
          <p:cNvPr id="3" name="Subtitle 2">
            <a:extLst>
              <a:ext uri="{FF2B5EF4-FFF2-40B4-BE49-F238E27FC236}">
                <a16:creationId xmlns:a16="http://schemas.microsoft.com/office/drawing/2014/main" id="{178B4652-4C47-6575-6DD4-21047DCDF1AE}"/>
              </a:ext>
            </a:extLst>
          </p:cNvPr>
          <p:cNvSpPr>
            <a:spLocks noGrp="1"/>
          </p:cNvSpPr>
          <p:nvPr>
            <p:ph type="subTitle" idx="1"/>
          </p:nvPr>
        </p:nvSpPr>
        <p:spPr>
          <a:xfrm>
            <a:off x="8308323" y="159031"/>
            <a:ext cx="3525868" cy="870008"/>
          </a:xfrm>
        </p:spPr>
        <p:txBody>
          <a:bodyPr anchor="ctr">
            <a:normAutofit fontScale="77500" lnSpcReduction="20000"/>
          </a:bodyPr>
          <a:lstStyle/>
          <a:p>
            <a:pPr algn="r"/>
            <a:r>
              <a:rPr lang="en-GB" sz="1600" dirty="0">
                <a:solidFill>
                  <a:srgbClr val="FFFFFF"/>
                </a:solidFill>
              </a:rPr>
              <a:t>Reviewed September 2025</a:t>
            </a:r>
          </a:p>
          <a:p>
            <a:pPr algn="r"/>
            <a:r>
              <a:rPr lang="en-GB" sz="1600" dirty="0">
                <a:solidFill>
                  <a:srgbClr val="FFFFFF"/>
                </a:solidFill>
              </a:rPr>
              <a:t>NEX SENDT REVIEW SEPTEMBER 2026</a:t>
            </a:r>
          </a:p>
        </p:txBody>
      </p:sp>
      <p:sp>
        <p:nvSpPr>
          <p:cNvPr id="7" name="TextBox 6">
            <a:extLst>
              <a:ext uri="{FF2B5EF4-FFF2-40B4-BE49-F238E27FC236}">
                <a16:creationId xmlns:a16="http://schemas.microsoft.com/office/drawing/2014/main" id="{6DA104C1-E378-BAE6-A612-7CC64159A73A}"/>
              </a:ext>
            </a:extLst>
          </p:cNvPr>
          <p:cNvSpPr txBox="1"/>
          <p:nvPr/>
        </p:nvSpPr>
        <p:spPr>
          <a:xfrm>
            <a:off x="3048000" y="3238891"/>
            <a:ext cx="6096000" cy="369332"/>
          </a:xfrm>
          <a:prstGeom prst="rect">
            <a:avLst/>
          </a:prstGeom>
          <a:noFill/>
        </p:spPr>
        <p:txBody>
          <a:bodyPr wrap="square">
            <a:spAutoFit/>
          </a:bodyPr>
          <a:lstStyle/>
          <a:p>
            <a:endParaRPr lang="en-GB" dirty="0"/>
          </a:p>
        </p:txBody>
      </p:sp>
      <p:sp>
        <p:nvSpPr>
          <p:cNvPr id="12" name="TextBox 11">
            <a:extLst>
              <a:ext uri="{FF2B5EF4-FFF2-40B4-BE49-F238E27FC236}">
                <a16:creationId xmlns:a16="http://schemas.microsoft.com/office/drawing/2014/main" id="{DE5EBDC8-570A-4925-B183-118AB7225000}"/>
              </a:ext>
            </a:extLst>
          </p:cNvPr>
          <p:cNvSpPr txBox="1"/>
          <p:nvPr/>
        </p:nvSpPr>
        <p:spPr>
          <a:xfrm>
            <a:off x="511628" y="1958360"/>
            <a:ext cx="5072743" cy="3970318"/>
          </a:xfrm>
          <a:prstGeom prst="rect">
            <a:avLst/>
          </a:prstGeom>
          <a:noFill/>
        </p:spPr>
        <p:txBody>
          <a:bodyPr wrap="square" rtlCol="0">
            <a:spAutoFit/>
          </a:bodyPr>
          <a:lstStyle/>
          <a:p>
            <a:r>
              <a:rPr lang="en-GB" b="1" dirty="0">
                <a:effectLst>
                  <a:outerShdw blurRad="38100" dist="38100" dir="2700000" algn="tl">
                    <a:srgbClr val="000000">
                      <a:alpha val="43137"/>
                    </a:srgbClr>
                  </a:outerShdw>
                </a:effectLst>
              </a:rPr>
              <a:t>Each year we are able to commission a limited amount of time with the educational psychology service led by North Northamptonshire Council. This is called our SLA. The Educational Psychology service is in very high demand within school and this is not a funded service. In school there is a waiting list for children that may require this support and this can be extensive. In many cases Early Help Locality Funding may be required before a referral can be made. Educational psychology assessments are initiated as part of the EHCP assessment process by the local authority and this is led via a differing pathway. </a:t>
            </a:r>
          </a:p>
        </p:txBody>
      </p:sp>
      <p:sp>
        <p:nvSpPr>
          <p:cNvPr id="5" name="TextBox 4">
            <a:extLst>
              <a:ext uri="{FF2B5EF4-FFF2-40B4-BE49-F238E27FC236}">
                <a16:creationId xmlns:a16="http://schemas.microsoft.com/office/drawing/2014/main" id="{A2C79CC0-5216-BBC0-2E62-791DCE928729}"/>
              </a:ext>
            </a:extLst>
          </p:cNvPr>
          <p:cNvSpPr txBox="1"/>
          <p:nvPr/>
        </p:nvSpPr>
        <p:spPr>
          <a:xfrm>
            <a:off x="6770914" y="1691179"/>
            <a:ext cx="4517571" cy="4801314"/>
          </a:xfrm>
          <a:prstGeom prst="rect">
            <a:avLst/>
          </a:prstGeom>
          <a:noFill/>
        </p:spPr>
        <p:txBody>
          <a:bodyPr wrap="square" rtlCol="0">
            <a:spAutoFit/>
          </a:bodyPr>
          <a:lstStyle/>
          <a:p>
            <a:r>
              <a:rPr lang="en-GB" b="1" dirty="0">
                <a:effectLst>
                  <a:outerShdw blurRad="38100" dist="38100" dir="2700000" algn="tl">
                    <a:srgbClr val="000000">
                      <a:alpha val="43137"/>
                    </a:srgbClr>
                  </a:outerShdw>
                </a:effectLst>
              </a:rPr>
              <a:t>We are often contacted by parents and carers regarding concerns linked to dyslexia. Our school is dyslexia aware and our staff receive yearly training linked to this. Whilst we are able to complete some checklists to identify a child’s difficulties and strengths we are not able to provide a dyslexia assessment or diagnosis for our children. Interventions for dyslexia are implemented within our school and reasonable adjustments and support can be put into place where a diagnosis has not been given. Families are able to privately commission a dyslexia assessment and more information can be found here:</a:t>
            </a:r>
          </a:p>
          <a:p>
            <a:r>
              <a:rPr lang="en-GB" dirty="0">
                <a:solidFill>
                  <a:srgbClr val="FF0000"/>
                </a:solidFill>
                <a:effectLst>
                  <a:outerShdw blurRad="38100" dist="38100" dir="2700000" algn="tl">
                    <a:srgbClr val="000000">
                      <a:alpha val="43137"/>
                    </a:srgbClr>
                  </a:outerShdw>
                </a:effectLst>
                <a:hlinkClick r:id="rId3">
                  <a:extLst>
                    <a:ext uri="{A12FA001-AC4F-418D-AE19-62706E023703}">
                      <ahyp:hlinkClr xmlns:ahyp="http://schemas.microsoft.com/office/drawing/2018/hyperlinkcolor" val="tx"/>
                    </a:ext>
                  </a:extLst>
                </a:hlinkClick>
              </a:rPr>
              <a:t>Dyslexia - British Dyslexia Association</a:t>
            </a:r>
            <a:endParaRPr lang="en-GB" b="1" dirty="0">
              <a:solidFill>
                <a:srgbClr val="FF0000"/>
              </a:solidFill>
              <a:effectLst>
                <a:outerShdw blurRad="38100" dist="38100" dir="2700000" algn="tl">
                  <a:srgbClr val="000000">
                    <a:alpha val="43137"/>
                  </a:srgbClr>
                </a:outerShdw>
              </a:effectLst>
            </a:endParaRPr>
          </a:p>
          <a:p>
            <a:endParaRPr lang="en-GB" dirty="0"/>
          </a:p>
        </p:txBody>
      </p:sp>
      <p:pic>
        <p:nvPicPr>
          <p:cNvPr id="10" name="Picture 9">
            <a:extLst>
              <a:ext uri="{FF2B5EF4-FFF2-40B4-BE49-F238E27FC236}">
                <a16:creationId xmlns:a16="http://schemas.microsoft.com/office/drawing/2014/main" id="{1A312908-EDB1-772B-9CAF-8BF200C48FC8}"/>
              </a:ext>
            </a:extLst>
          </p:cNvPr>
          <p:cNvPicPr>
            <a:picLocks noChangeAspect="1"/>
          </p:cNvPicPr>
          <p:nvPr/>
        </p:nvPicPr>
        <p:blipFill>
          <a:blip r:embed="rId4"/>
          <a:stretch>
            <a:fillRect/>
          </a:stretch>
        </p:blipFill>
        <p:spPr>
          <a:xfrm>
            <a:off x="9927771" y="514662"/>
            <a:ext cx="1682836" cy="1028753"/>
          </a:xfrm>
          <a:prstGeom prst="rect">
            <a:avLst/>
          </a:prstGeom>
        </p:spPr>
      </p:pic>
      <p:pic>
        <p:nvPicPr>
          <p:cNvPr id="14" name="Picture 13">
            <a:extLst>
              <a:ext uri="{FF2B5EF4-FFF2-40B4-BE49-F238E27FC236}">
                <a16:creationId xmlns:a16="http://schemas.microsoft.com/office/drawing/2014/main" id="{50325DFC-2806-16E4-5DF6-4C4A24B4E857}"/>
              </a:ext>
            </a:extLst>
          </p:cNvPr>
          <p:cNvPicPr>
            <a:picLocks noChangeAspect="1"/>
          </p:cNvPicPr>
          <p:nvPr/>
        </p:nvPicPr>
        <p:blipFill>
          <a:blip r:embed="rId5"/>
          <a:stretch>
            <a:fillRect/>
          </a:stretch>
        </p:blipFill>
        <p:spPr>
          <a:xfrm>
            <a:off x="357809" y="355905"/>
            <a:ext cx="2135020" cy="1105952"/>
          </a:xfrm>
          <a:prstGeom prst="rect">
            <a:avLst/>
          </a:prstGeom>
        </p:spPr>
      </p:pic>
    </p:spTree>
    <p:extLst>
      <p:ext uri="{BB962C8B-B14F-4D97-AF65-F5344CB8AC3E}">
        <p14:creationId xmlns:p14="http://schemas.microsoft.com/office/powerpoint/2010/main" val="12709239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F56A16-CF69-EC1E-E110-34274B9874D0}"/>
            </a:ext>
          </a:extLst>
        </p:cNvPr>
        <p:cNvGrpSpPr/>
        <p:nvPr/>
      </p:nvGrpSpPr>
      <p:grpSpPr>
        <a:xfrm>
          <a:off x="0" y="0"/>
          <a:ext cx="0" cy="0"/>
          <a:chOff x="0" y="0"/>
          <a:chExt cx="0" cy="0"/>
        </a:xfrm>
      </p:grpSpPr>
      <p:pic>
        <p:nvPicPr>
          <p:cNvPr id="4" name="Picture 3" descr="Abstract design of flower petals in pastel">
            <a:extLst>
              <a:ext uri="{FF2B5EF4-FFF2-40B4-BE49-F238E27FC236}">
                <a16:creationId xmlns:a16="http://schemas.microsoft.com/office/drawing/2014/main" id="{7AD0B03F-BA5F-EE24-8387-4EEB201A3694}"/>
              </a:ext>
            </a:extLst>
          </p:cNvPr>
          <p:cNvPicPr>
            <a:picLocks noChangeAspect="1"/>
          </p:cNvPicPr>
          <p:nvPr/>
        </p:nvPicPr>
        <p:blipFill>
          <a:blip r:embed="rId2"/>
          <a:srcRect t="14122"/>
          <a:stretch>
            <a:fillRect/>
          </a:stretch>
        </p:blipFill>
        <p:spPr>
          <a:xfrm>
            <a:off x="20" y="10"/>
            <a:ext cx="12191979" cy="6857990"/>
          </a:xfrm>
          <a:prstGeom prst="rect">
            <a:avLst/>
          </a:prstGeom>
        </p:spPr>
      </p:pic>
      <p:sp>
        <p:nvSpPr>
          <p:cNvPr id="2" name="Title 1">
            <a:extLst>
              <a:ext uri="{FF2B5EF4-FFF2-40B4-BE49-F238E27FC236}">
                <a16:creationId xmlns:a16="http://schemas.microsoft.com/office/drawing/2014/main" id="{31A04F41-AFC6-E4BB-219B-201DD1268FF6}"/>
              </a:ext>
            </a:extLst>
          </p:cNvPr>
          <p:cNvSpPr>
            <a:spLocks noGrp="1"/>
          </p:cNvSpPr>
          <p:nvPr>
            <p:ph type="ctrTitle"/>
          </p:nvPr>
        </p:nvSpPr>
        <p:spPr>
          <a:xfrm>
            <a:off x="2197495" y="594035"/>
            <a:ext cx="7730276" cy="435004"/>
          </a:xfrm>
        </p:spPr>
        <p:txBody>
          <a:bodyPr anchor="ctr">
            <a:normAutofit fontScale="90000"/>
          </a:bodyPr>
          <a:lstStyle/>
          <a:p>
            <a:pPr algn="ctr"/>
            <a:r>
              <a:rPr lang="en-GB" sz="4800" u="sng" dirty="0"/>
              <a:t>Useful contacts and additional support</a:t>
            </a:r>
          </a:p>
        </p:txBody>
      </p:sp>
      <p:sp>
        <p:nvSpPr>
          <p:cNvPr id="3" name="Subtitle 2">
            <a:extLst>
              <a:ext uri="{FF2B5EF4-FFF2-40B4-BE49-F238E27FC236}">
                <a16:creationId xmlns:a16="http://schemas.microsoft.com/office/drawing/2014/main" id="{451A9368-D97F-0F68-A66A-5336224303B9}"/>
              </a:ext>
            </a:extLst>
          </p:cNvPr>
          <p:cNvSpPr>
            <a:spLocks noGrp="1"/>
          </p:cNvSpPr>
          <p:nvPr>
            <p:ph type="subTitle" idx="1"/>
          </p:nvPr>
        </p:nvSpPr>
        <p:spPr>
          <a:xfrm>
            <a:off x="8308323" y="159031"/>
            <a:ext cx="3525868" cy="870008"/>
          </a:xfrm>
        </p:spPr>
        <p:txBody>
          <a:bodyPr anchor="ctr">
            <a:normAutofit fontScale="77500" lnSpcReduction="20000"/>
          </a:bodyPr>
          <a:lstStyle/>
          <a:p>
            <a:pPr algn="r"/>
            <a:r>
              <a:rPr lang="en-GB" sz="1600" dirty="0">
                <a:solidFill>
                  <a:srgbClr val="FFFFFF"/>
                </a:solidFill>
              </a:rPr>
              <a:t>Reviewed September 2025</a:t>
            </a:r>
          </a:p>
          <a:p>
            <a:pPr algn="r"/>
            <a:r>
              <a:rPr lang="en-GB" sz="1600" dirty="0">
                <a:solidFill>
                  <a:srgbClr val="FFFFFF"/>
                </a:solidFill>
              </a:rPr>
              <a:t>NEX SENDT REVIEW SEPTEMBER 2026</a:t>
            </a:r>
          </a:p>
        </p:txBody>
      </p:sp>
      <p:sp>
        <p:nvSpPr>
          <p:cNvPr id="7" name="TextBox 6">
            <a:extLst>
              <a:ext uri="{FF2B5EF4-FFF2-40B4-BE49-F238E27FC236}">
                <a16:creationId xmlns:a16="http://schemas.microsoft.com/office/drawing/2014/main" id="{832D5FD0-45FF-A374-8B7D-D8EF1E57D6E8}"/>
              </a:ext>
            </a:extLst>
          </p:cNvPr>
          <p:cNvSpPr txBox="1"/>
          <p:nvPr/>
        </p:nvSpPr>
        <p:spPr>
          <a:xfrm>
            <a:off x="3048000" y="3238891"/>
            <a:ext cx="6096000" cy="369332"/>
          </a:xfrm>
          <a:prstGeom prst="rect">
            <a:avLst/>
          </a:prstGeom>
          <a:noFill/>
        </p:spPr>
        <p:txBody>
          <a:bodyPr wrap="square">
            <a:spAutoFit/>
          </a:bodyPr>
          <a:lstStyle/>
          <a:p>
            <a:endParaRPr lang="en-GB" dirty="0"/>
          </a:p>
        </p:txBody>
      </p:sp>
      <p:sp>
        <p:nvSpPr>
          <p:cNvPr id="5" name="TextBox 4">
            <a:extLst>
              <a:ext uri="{FF2B5EF4-FFF2-40B4-BE49-F238E27FC236}">
                <a16:creationId xmlns:a16="http://schemas.microsoft.com/office/drawing/2014/main" id="{11D0FFF5-E550-0D9A-1629-02BC36EC9D93}"/>
              </a:ext>
            </a:extLst>
          </p:cNvPr>
          <p:cNvSpPr txBox="1"/>
          <p:nvPr/>
        </p:nvSpPr>
        <p:spPr>
          <a:xfrm>
            <a:off x="696686" y="1251857"/>
            <a:ext cx="6890657" cy="369332"/>
          </a:xfrm>
          <a:prstGeom prst="rect">
            <a:avLst/>
          </a:prstGeom>
          <a:noFill/>
        </p:spPr>
        <p:txBody>
          <a:bodyPr wrap="square" rtlCol="0">
            <a:spAutoFit/>
          </a:bodyPr>
          <a:lstStyle/>
          <a:p>
            <a:r>
              <a:rPr lang="en-GB" dirty="0"/>
              <a:t>.</a:t>
            </a:r>
          </a:p>
        </p:txBody>
      </p:sp>
      <p:pic>
        <p:nvPicPr>
          <p:cNvPr id="11" name="Picture 10">
            <a:extLst>
              <a:ext uri="{FF2B5EF4-FFF2-40B4-BE49-F238E27FC236}">
                <a16:creationId xmlns:a16="http://schemas.microsoft.com/office/drawing/2014/main" id="{54332E65-ADA7-5032-2DA9-1BA19B70CAF7}"/>
              </a:ext>
            </a:extLst>
          </p:cNvPr>
          <p:cNvPicPr>
            <a:picLocks noChangeAspect="1"/>
          </p:cNvPicPr>
          <p:nvPr/>
        </p:nvPicPr>
        <p:blipFill>
          <a:blip r:embed="rId3"/>
          <a:stretch>
            <a:fillRect/>
          </a:stretch>
        </p:blipFill>
        <p:spPr>
          <a:xfrm>
            <a:off x="775093" y="1348696"/>
            <a:ext cx="2368672" cy="1568531"/>
          </a:xfrm>
          <a:prstGeom prst="rect">
            <a:avLst/>
          </a:prstGeom>
        </p:spPr>
      </p:pic>
      <p:pic>
        <p:nvPicPr>
          <p:cNvPr id="13" name="Picture 12">
            <a:extLst>
              <a:ext uri="{FF2B5EF4-FFF2-40B4-BE49-F238E27FC236}">
                <a16:creationId xmlns:a16="http://schemas.microsoft.com/office/drawing/2014/main" id="{498D8E98-23C5-F54E-8A1D-3B25CDD7877D}"/>
              </a:ext>
            </a:extLst>
          </p:cNvPr>
          <p:cNvPicPr>
            <a:picLocks noChangeAspect="1"/>
          </p:cNvPicPr>
          <p:nvPr/>
        </p:nvPicPr>
        <p:blipFill>
          <a:blip r:embed="rId4"/>
          <a:stretch>
            <a:fillRect/>
          </a:stretch>
        </p:blipFill>
        <p:spPr>
          <a:xfrm>
            <a:off x="775093" y="3230178"/>
            <a:ext cx="2343270" cy="1657435"/>
          </a:xfrm>
          <a:prstGeom prst="rect">
            <a:avLst/>
          </a:prstGeom>
        </p:spPr>
      </p:pic>
      <p:pic>
        <p:nvPicPr>
          <p:cNvPr id="15" name="Picture 14">
            <a:extLst>
              <a:ext uri="{FF2B5EF4-FFF2-40B4-BE49-F238E27FC236}">
                <a16:creationId xmlns:a16="http://schemas.microsoft.com/office/drawing/2014/main" id="{BF4FFC05-B010-4BE8-4B5D-BB93C6B14BE7}"/>
              </a:ext>
            </a:extLst>
          </p:cNvPr>
          <p:cNvPicPr>
            <a:picLocks noChangeAspect="1"/>
          </p:cNvPicPr>
          <p:nvPr/>
        </p:nvPicPr>
        <p:blipFill>
          <a:blip r:embed="rId5"/>
          <a:stretch>
            <a:fillRect/>
          </a:stretch>
        </p:blipFill>
        <p:spPr>
          <a:xfrm>
            <a:off x="3893436" y="1667224"/>
            <a:ext cx="1759040" cy="1619333"/>
          </a:xfrm>
          <a:prstGeom prst="rect">
            <a:avLst/>
          </a:prstGeom>
        </p:spPr>
      </p:pic>
      <p:pic>
        <p:nvPicPr>
          <p:cNvPr id="17" name="Picture 16">
            <a:extLst>
              <a:ext uri="{FF2B5EF4-FFF2-40B4-BE49-F238E27FC236}">
                <a16:creationId xmlns:a16="http://schemas.microsoft.com/office/drawing/2014/main" id="{5899BE31-756B-5DB2-0D98-0843E72C4B92}"/>
              </a:ext>
            </a:extLst>
          </p:cNvPr>
          <p:cNvPicPr>
            <a:picLocks noChangeAspect="1"/>
          </p:cNvPicPr>
          <p:nvPr/>
        </p:nvPicPr>
        <p:blipFill>
          <a:blip r:embed="rId6"/>
          <a:stretch>
            <a:fillRect/>
          </a:stretch>
        </p:blipFill>
        <p:spPr>
          <a:xfrm>
            <a:off x="6036128" y="1657660"/>
            <a:ext cx="2863997" cy="1581231"/>
          </a:xfrm>
          <a:prstGeom prst="rect">
            <a:avLst/>
          </a:prstGeom>
        </p:spPr>
      </p:pic>
      <p:pic>
        <p:nvPicPr>
          <p:cNvPr id="19" name="Picture 18">
            <a:extLst>
              <a:ext uri="{FF2B5EF4-FFF2-40B4-BE49-F238E27FC236}">
                <a16:creationId xmlns:a16="http://schemas.microsoft.com/office/drawing/2014/main" id="{F48A72FE-8ED8-75FC-A0ED-C98990C7D831}"/>
              </a:ext>
            </a:extLst>
          </p:cNvPr>
          <p:cNvPicPr>
            <a:picLocks noChangeAspect="1"/>
          </p:cNvPicPr>
          <p:nvPr/>
        </p:nvPicPr>
        <p:blipFill>
          <a:blip r:embed="rId7"/>
          <a:stretch>
            <a:fillRect/>
          </a:stretch>
        </p:blipFill>
        <p:spPr>
          <a:xfrm>
            <a:off x="3496505" y="3571444"/>
            <a:ext cx="2978303" cy="1492327"/>
          </a:xfrm>
          <a:prstGeom prst="rect">
            <a:avLst/>
          </a:prstGeom>
        </p:spPr>
      </p:pic>
      <p:pic>
        <p:nvPicPr>
          <p:cNvPr id="21" name="Picture 20">
            <a:extLst>
              <a:ext uri="{FF2B5EF4-FFF2-40B4-BE49-F238E27FC236}">
                <a16:creationId xmlns:a16="http://schemas.microsoft.com/office/drawing/2014/main" id="{EB2E1093-6EB0-75ED-643B-E6E074EBEDFA}"/>
              </a:ext>
            </a:extLst>
          </p:cNvPr>
          <p:cNvPicPr>
            <a:picLocks noChangeAspect="1"/>
          </p:cNvPicPr>
          <p:nvPr/>
        </p:nvPicPr>
        <p:blipFill>
          <a:blip r:embed="rId8"/>
          <a:stretch>
            <a:fillRect/>
          </a:stretch>
        </p:blipFill>
        <p:spPr>
          <a:xfrm>
            <a:off x="6963869" y="3438252"/>
            <a:ext cx="3467278" cy="1619333"/>
          </a:xfrm>
          <a:prstGeom prst="rect">
            <a:avLst/>
          </a:prstGeom>
        </p:spPr>
      </p:pic>
      <p:pic>
        <p:nvPicPr>
          <p:cNvPr id="23" name="Picture 22">
            <a:extLst>
              <a:ext uri="{FF2B5EF4-FFF2-40B4-BE49-F238E27FC236}">
                <a16:creationId xmlns:a16="http://schemas.microsoft.com/office/drawing/2014/main" id="{68BCACDC-C574-6F67-0793-EC8F0B73E4F7}"/>
              </a:ext>
            </a:extLst>
          </p:cNvPr>
          <p:cNvPicPr>
            <a:picLocks noChangeAspect="1"/>
          </p:cNvPicPr>
          <p:nvPr/>
        </p:nvPicPr>
        <p:blipFill>
          <a:blip r:embed="rId9"/>
          <a:stretch>
            <a:fillRect/>
          </a:stretch>
        </p:blipFill>
        <p:spPr>
          <a:xfrm>
            <a:off x="9144000" y="1530147"/>
            <a:ext cx="1606633" cy="1524078"/>
          </a:xfrm>
          <a:prstGeom prst="rect">
            <a:avLst/>
          </a:prstGeom>
        </p:spPr>
      </p:pic>
      <p:pic>
        <p:nvPicPr>
          <p:cNvPr id="25" name="Picture 24">
            <a:extLst>
              <a:ext uri="{FF2B5EF4-FFF2-40B4-BE49-F238E27FC236}">
                <a16:creationId xmlns:a16="http://schemas.microsoft.com/office/drawing/2014/main" id="{BE9FDC9D-427C-AFC5-4184-55A928C534F1}"/>
              </a:ext>
            </a:extLst>
          </p:cNvPr>
          <p:cNvPicPr>
            <a:picLocks noChangeAspect="1"/>
          </p:cNvPicPr>
          <p:nvPr/>
        </p:nvPicPr>
        <p:blipFill>
          <a:blip r:embed="rId10"/>
          <a:stretch>
            <a:fillRect/>
          </a:stretch>
        </p:blipFill>
        <p:spPr>
          <a:xfrm>
            <a:off x="2162639" y="5272857"/>
            <a:ext cx="1911448" cy="1378021"/>
          </a:xfrm>
          <a:prstGeom prst="rect">
            <a:avLst/>
          </a:prstGeom>
        </p:spPr>
      </p:pic>
      <p:pic>
        <p:nvPicPr>
          <p:cNvPr id="27" name="Picture 26">
            <a:extLst>
              <a:ext uri="{FF2B5EF4-FFF2-40B4-BE49-F238E27FC236}">
                <a16:creationId xmlns:a16="http://schemas.microsoft.com/office/drawing/2014/main" id="{684533DD-0A52-004A-37AB-62D9BBC383FA}"/>
              </a:ext>
            </a:extLst>
          </p:cNvPr>
          <p:cNvPicPr>
            <a:picLocks noChangeAspect="1"/>
          </p:cNvPicPr>
          <p:nvPr/>
        </p:nvPicPr>
        <p:blipFill>
          <a:blip r:embed="rId11"/>
          <a:stretch>
            <a:fillRect/>
          </a:stretch>
        </p:blipFill>
        <p:spPr>
          <a:xfrm>
            <a:off x="6358875" y="5272857"/>
            <a:ext cx="1759040" cy="1352620"/>
          </a:xfrm>
          <a:prstGeom prst="rect">
            <a:avLst/>
          </a:prstGeom>
        </p:spPr>
      </p:pic>
    </p:spTree>
    <p:extLst>
      <p:ext uri="{BB962C8B-B14F-4D97-AF65-F5344CB8AC3E}">
        <p14:creationId xmlns:p14="http://schemas.microsoft.com/office/powerpoint/2010/main" val="1522838852"/>
      </p:ext>
    </p:extLst>
  </p:cSld>
  <p:clrMapOvr>
    <a:masterClrMapping/>
  </p:clrMapOvr>
</p:sld>
</file>

<file path=ppt/theme/theme1.xml><?xml version="1.0" encoding="utf-8"?>
<a:theme xmlns:a="http://schemas.openxmlformats.org/drawingml/2006/main" name="DashVTI">
  <a:themeElements>
    <a:clrScheme name="Custom 6">
      <a:dk1>
        <a:sysClr val="windowText" lastClr="000000"/>
      </a:dk1>
      <a:lt1>
        <a:sysClr val="window" lastClr="FFFFFF"/>
      </a:lt1>
      <a:dk2>
        <a:srgbClr val="0D1C3B"/>
      </a:dk2>
      <a:lt2>
        <a:srgbClr val="F5F2F9"/>
      </a:lt2>
      <a:accent1>
        <a:srgbClr val="1973EB"/>
      </a:accent1>
      <a:accent2>
        <a:srgbClr val="25C8A2"/>
      </a:accent2>
      <a:accent3>
        <a:srgbClr val="BF8ED1"/>
      </a:accent3>
      <a:accent4>
        <a:srgbClr val="FE733C"/>
      </a:accent4>
      <a:accent5>
        <a:srgbClr val="FE5A5A"/>
      </a:accent5>
      <a:accent6>
        <a:srgbClr val="1AC16E"/>
      </a:accent6>
      <a:hlink>
        <a:srgbClr val="1AC16E"/>
      </a:hlink>
      <a:folHlink>
        <a:srgbClr val="00B0F0"/>
      </a:folHlink>
    </a:clrScheme>
    <a:fontScheme name="grandview display">
      <a:majorFont>
        <a:latin typeface="Grandview Display"/>
        <a:ea typeface=""/>
        <a:cs typeface=""/>
      </a:majorFont>
      <a:minorFont>
        <a:latin typeface="Grandview Display"/>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ashVTI" id="{0A75137F-CDEB-4E94-A788-9D255EBE1B91}" vid="{DE9A6A09-5855-45A3-8E99-4290ED24057C}"/>
    </a:ext>
  </a:extLst>
</a:theme>
</file>

<file path=docProps/app.xml><?xml version="1.0" encoding="utf-8"?>
<Properties xmlns="http://schemas.openxmlformats.org/officeDocument/2006/extended-properties" xmlns:vt="http://schemas.openxmlformats.org/officeDocument/2006/docPropsVTypes">
  <TotalTime>1851</TotalTime>
  <Words>3162</Words>
  <Application>Microsoft Office PowerPoint</Application>
  <PresentationFormat>Widescreen</PresentationFormat>
  <Paragraphs>180</Paragraphs>
  <Slides>18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Arial</vt:lpstr>
      <vt:lpstr>Avenir Next LT Pro</vt:lpstr>
      <vt:lpstr>Grandview Display</vt:lpstr>
      <vt:lpstr>DashVTI</vt:lpstr>
      <vt:lpstr>Wollaston Primary School SEND Information Report 2025-2026</vt:lpstr>
      <vt:lpstr>Welcome to our School SEND Information Report</vt:lpstr>
      <vt:lpstr>Our Wollaston Send Support Team</vt:lpstr>
      <vt:lpstr>Our SEND Identification Process</vt:lpstr>
      <vt:lpstr>Who Else Can I Seek Support From For My Child?</vt:lpstr>
      <vt:lpstr>The Four Areas of SEND</vt:lpstr>
      <vt:lpstr>Types Of SEND Support</vt:lpstr>
      <vt:lpstr>What is the Local Offer?</vt:lpstr>
      <vt:lpstr>Universal, Targeted and Specialist Support- how is support delivered?</vt:lpstr>
      <vt:lpstr>Assess, Plan, Do, Review- Edukey</vt:lpstr>
      <vt:lpstr>Widget- Visual aids in our school</vt:lpstr>
      <vt:lpstr>Strategies, Intervention and Staff Training</vt:lpstr>
      <vt:lpstr>Therapy Dogs Nationwide</vt:lpstr>
      <vt:lpstr>Transition</vt:lpstr>
      <vt:lpstr>Family Support</vt:lpstr>
      <vt:lpstr>Privately Commissioned Services</vt:lpstr>
      <vt:lpstr>Educational Psychology and Dyslexia Assessments</vt:lpstr>
      <vt:lpstr>Useful contacts and additional support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Alison Pullin</dc:creator>
  <cp:lastModifiedBy>Alison Pullin</cp:lastModifiedBy>
  <cp:revision>1</cp:revision>
  <dcterms:created xsi:type="dcterms:W3CDTF">2025-07-29T18:41:52Z</dcterms:created>
  <dcterms:modified xsi:type="dcterms:W3CDTF">2025-08-01T19:48:57Z</dcterms:modified>
</cp:coreProperties>
</file>