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4"/>
  </p:sldMasterIdLst>
  <p:sldIdLst>
    <p:sldId id="257" r:id="rId5"/>
    <p:sldId id="271" r:id="rId6"/>
    <p:sldId id="259" r:id="rId7"/>
    <p:sldId id="260" r:id="rId8"/>
    <p:sldId id="270" r:id="rId9"/>
    <p:sldId id="261" r:id="rId10"/>
    <p:sldId id="267" r:id="rId11"/>
    <p:sldId id="269" r:id="rId12"/>
    <p:sldId id="263"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145" autoAdjust="0"/>
    <p:restoredTop sz="94660"/>
  </p:normalViewPr>
  <p:slideViewPr>
    <p:cSldViewPr snapToGrid="0">
      <p:cViewPr varScale="1">
        <p:scale>
          <a:sx n="63" d="100"/>
          <a:sy n="63" d="100"/>
        </p:scale>
        <p:origin x="64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DC18B-AA99-A7C8-3CA9-EEAAD18C07F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947FB26-2284-B8C8-1DB9-E56D567F1E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EFAE701F-31E0-14E3-7AFE-BB56B3DCEAD3}"/>
              </a:ext>
            </a:extLst>
          </p:cNvPr>
          <p:cNvSpPr>
            <a:spLocks noGrp="1"/>
          </p:cNvSpPr>
          <p:nvPr>
            <p:ph type="dt" sz="half" idx="10"/>
          </p:nvPr>
        </p:nvSpPr>
        <p:spPr/>
        <p:txBody>
          <a:bodyPr/>
          <a:lstStyle/>
          <a:p>
            <a:fld id="{72345051-2045-45DA-935E-2E3CA1A69ADC}" type="datetimeFigureOut">
              <a:rPr lang="en-US" smtClean="0"/>
              <a:t>9/9/2025</a:t>
            </a:fld>
            <a:endParaRPr lang="en-US" dirty="0"/>
          </a:p>
        </p:txBody>
      </p:sp>
      <p:sp>
        <p:nvSpPr>
          <p:cNvPr id="5" name="Footer Placeholder 4">
            <a:extLst>
              <a:ext uri="{FF2B5EF4-FFF2-40B4-BE49-F238E27FC236}">
                <a16:creationId xmlns:a16="http://schemas.microsoft.com/office/drawing/2014/main" id="{7981300B-319E-753F-ADAB-0FF285D062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96FFE0-6A99-083F-F288-2378A0B7646F}"/>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0742818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8F1FF-ADB5-300A-BFD9-892966D18E5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15A1611-927D-BF64-8549-7A659689C98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3212431-BFE0-BE93-AEDE-EC7010DD72B8}"/>
              </a:ext>
            </a:extLst>
          </p:cNvPr>
          <p:cNvSpPr>
            <a:spLocks noGrp="1"/>
          </p:cNvSpPr>
          <p:nvPr>
            <p:ph type="dt" sz="half" idx="10"/>
          </p:nvPr>
        </p:nvSpPr>
        <p:spPr/>
        <p:txBody>
          <a:bodyPr/>
          <a:lstStyle/>
          <a:p>
            <a:fld id="{72345051-2045-45DA-935E-2E3CA1A69ADC}" type="datetimeFigureOut">
              <a:rPr lang="en-US" smtClean="0"/>
              <a:t>9/9/2025</a:t>
            </a:fld>
            <a:endParaRPr lang="en-US"/>
          </a:p>
        </p:txBody>
      </p:sp>
      <p:sp>
        <p:nvSpPr>
          <p:cNvPr id="5" name="Footer Placeholder 4">
            <a:extLst>
              <a:ext uri="{FF2B5EF4-FFF2-40B4-BE49-F238E27FC236}">
                <a16:creationId xmlns:a16="http://schemas.microsoft.com/office/drawing/2014/main" id="{CFB40560-4D66-EB0E-B2A3-2B38196B72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FB1A55-51C5-C4BF-1964-672207B71206}"/>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70070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B76F8-EE36-B975-0A75-BAFE35FB3EA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FF4EFF47-0309-7322-0BDB-1E1EF97FA1D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FDB3B32-1722-D3E5-C238-2CE968DA7204}"/>
              </a:ext>
            </a:extLst>
          </p:cNvPr>
          <p:cNvSpPr>
            <a:spLocks noGrp="1"/>
          </p:cNvSpPr>
          <p:nvPr>
            <p:ph type="dt" sz="half" idx="10"/>
          </p:nvPr>
        </p:nvSpPr>
        <p:spPr/>
        <p:txBody>
          <a:bodyPr/>
          <a:lstStyle/>
          <a:p>
            <a:fld id="{72345051-2045-45DA-935E-2E3CA1A69ADC}" type="datetimeFigureOut">
              <a:rPr lang="en-US" smtClean="0"/>
              <a:t>9/9/2025</a:t>
            </a:fld>
            <a:endParaRPr lang="en-US"/>
          </a:p>
        </p:txBody>
      </p:sp>
      <p:sp>
        <p:nvSpPr>
          <p:cNvPr id="5" name="Footer Placeholder 4">
            <a:extLst>
              <a:ext uri="{FF2B5EF4-FFF2-40B4-BE49-F238E27FC236}">
                <a16:creationId xmlns:a16="http://schemas.microsoft.com/office/drawing/2014/main" id="{C66FF758-DAA1-83D0-6AE1-499B92C2BC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F5F478-AF87-E49D-4835-EB3778B8EE5D}"/>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611050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AF4C4-8391-1196-E637-2740ED83964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44C41645-557D-8526-4A54-959F426A25F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31B7D8D8-6AFF-5303-E6C1-AD381A00F66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E5D589B-5413-B205-B154-137500E952E6}"/>
              </a:ext>
            </a:extLst>
          </p:cNvPr>
          <p:cNvSpPr>
            <a:spLocks noGrp="1"/>
          </p:cNvSpPr>
          <p:nvPr>
            <p:ph type="dt" sz="half" idx="10"/>
          </p:nvPr>
        </p:nvSpPr>
        <p:spPr/>
        <p:txBody>
          <a:bodyPr/>
          <a:lstStyle/>
          <a:p>
            <a:fld id="{72345051-2045-45DA-935E-2E3CA1A69ADC}" type="datetimeFigureOut">
              <a:rPr lang="en-US" smtClean="0"/>
              <a:t>9/9/2025</a:t>
            </a:fld>
            <a:endParaRPr lang="en-US"/>
          </a:p>
        </p:txBody>
      </p:sp>
      <p:sp>
        <p:nvSpPr>
          <p:cNvPr id="6" name="Footer Placeholder 5">
            <a:extLst>
              <a:ext uri="{FF2B5EF4-FFF2-40B4-BE49-F238E27FC236}">
                <a16:creationId xmlns:a16="http://schemas.microsoft.com/office/drawing/2014/main" id="{0E27AF14-5422-BA5A-41F5-FE8E833614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96B0F7-5E5C-CB53-BE69-A183416F5262}"/>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605334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20D9C-8318-FA45-24A9-D0C54D68526D}"/>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B2A3247-3FE2-393B-49E0-5848B6F06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245D0DD1-4FB7-FC86-D104-BCC40A35C2A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66E2F00-A9DA-AB2A-2755-D8B4F1E3E6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1010DD3-8589-0533-DCED-B7D9A2E22B0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7398CA0-8750-477C-5A77-AC551BFD4D4C}"/>
              </a:ext>
            </a:extLst>
          </p:cNvPr>
          <p:cNvSpPr>
            <a:spLocks noGrp="1"/>
          </p:cNvSpPr>
          <p:nvPr>
            <p:ph type="dt" sz="half" idx="10"/>
          </p:nvPr>
        </p:nvSpPr>
        <p:spPr/>
        <p:txBody>
          <a:bodyPr/>
          <a:lstStyle/>
          <a:p>
            <a:fld id="{72345051-2045-45DA-935E-2E3CA1A69ADC}" type="datetimeFigureOut">
              <a:rPr lang="en-US" smtClean="0"/>
              <a:t>9/9/2025</a:t>
            </a:fld>
            <a:endParaRPr lang="en-US"/>
          </a:p>
        </p:txBody>
      </p:sp>
      <p:sp>
        <p:nvSpPr>
          <p:cNvPr id="8" name="Footer Placeholder 7">
            <a:extLst>
              <a:ext uri="{FF2B5EF4-FFF2-40B4-BE49-F238E27FC236}">
                <a16:creationId xmlns:a16="http://schemas.microsoft.com/office/drawing/2014/main" id="{9B69C6EA-DE29-4AF7-37C1-3C7F4D94F3F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5691893-392B-768E-EAAB-473AEFFD3289}"/>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1629734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1E7E91-7BB1-B40A-893A-8B59E1BAA07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261EB63-E0F1-F94F-D269-3249BED2B49C}"/>
              </a:ext>
            </a:extLst>
          </p:cNvPr>
          <p:cNvSpPr>
            <a:spLocks noGrp="1"/>
          </p:cNvSpPr>
          <p:nvPr>
            <p:ph type="dt" sz="half" idx="10"/>
          </p:nvPr>
        </p:nvSpPr>
        <p:spPr/>
        <p:txBody>
          <a:bodyPr/>
          <a:lstStyle/>
          <a:p>
            <a:fld id="{72345051-2045-45DA-935E-2E3CA1A69ADC}" type="datetimeFigureOut">
              <a:rPr lang="en-US" smtClean="0"/>
              <a:t>9/9/2025</a:t>
            </a:fld>
            <a:endParaRPr lang="en-US"/>
          </a:p>
        </p:txBody>
      </p:sp>
      <p:sp>
        <p:nvSpPr>
          <p:cNvPr id="4" name="Footer Placeholder 3">
            <a:extLst>
              <a:ext uri="{FF2B5EF4-FFF2-40B4-BE49-F238E27FC236}">
                <a16:creationId xmlns:a16="http://schemas.microsoft.com/office/drawing/2014/main" id="{D0EA3891-C2D9-19C6-AAA0-D48B79CF15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D815474-14F7-6AAD-89B6-8BD2001A41BC}"/>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41342877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CD205D-3272-A94E-8E5A-6A19AF37405C}"/>
              </a:ext>
            </a:extLst>
          </p:cNvPr>
          <p:cNvSpPr>
            <a:spLocks noGrp="1"/>
          </p:cNvSpPr>
          <p:nvPr>
            <p:ph type="dt" sz="half" idx="10"/>
          </p:nvPr>
        </p:nvSpPr>
        <p:spPr/>
        <p:txBody>
          <a:bodyPr/>
          <a:lstStyle/>
          <a:p>
            <a:fld id="{72345051-2045-45DA-935E-2E3CA1A69ADC}" type="datetimeFigureOut">
              <a:rPr lang="en-US" smtClean="0"/>
              <a:t>9/9/2025</a:t>
            </a:fld>
            <a:endParaRPr lang="en-US"/>
          </a:p>
        </p:txBody>
      </p:sp>
      <p:sp>
        <p:nvSpPr>
          <p:cNvPr id="3" name="Footer Placeholder 2">
            <a:extLst>
              <a:ext uri="{FF2B5EF4-FFF2-40B4-BE49-F238E27FC236}">
                <a16:creationId xmlns:a16="http://schemas.microsoft.com/office/drawing/2014/main" id="{4E1CB7DC-D5D7-F573-01CC-C1FB6772501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D65A46D-E1AE-23A5-CBD8-517CC82B573F}"/>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041670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899CC-E100-ECCB-31FB-53C794C545A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9F9C2D54-4452-FB66-8A12-D25651D54C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359CB2BE-1FBC-5363-B269-FA2AC99DF0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7F0EA41-0B26-D940-307A-ABDCA0669474}"/>
              </a:ext>
            </a:extLst>
          </p:cNvPr>
          <p:cNvSpPr>
            <a:spLocks noGrp="1"/>
          </p:cNvSpPr>
          <p:nvPr>
            <p:ph type="dt" sz="half" idx="10"/>
          </p:nvPr>
        </p:nvSpPr>
        <p:spPr/>
        <p:txBody>
          <a:bodyPr/>
          <a:lstStyle/>
          <a:p>
            <a:fld id="{72345051-2045-45DA-935E-2E3CA1A69ADC}" type="datetimeFigureOut">
              <a:rPr lang="en-US" smtClean="0"/>
              <a:t>9/9/2025</a:t>
            </a:fld>
            <a:endParaRPr lang="en-US"/>
          </a:p>
        </p:txBody>
      </p:sp>
      <p:sp>
        <p:nvSpPr>
          <p:cNvPr id="6" name="Footer Placeholder 5">
            <a:extLst>
              <a:ext uri="{FF2B5EF4-FFF2-40B4-BE49-F238E27FC236}">
                <a16:creationId xmlns:a16="http://schemas.microsoft.com/office/drawing/2014/main" id="{ADFE287A-FDCD-0A9E-C2BE-3FA4581B4E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5B5B236-492F-E4DD-19B6-BE56B8961441}"/>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2487012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6B616-32B3-8824-4929-2F35E521B6F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C6B0A85-3316-EA94-1829-DC7AE845C9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414448D-8E39-D579-016E-FB8043D4F3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371C3BA-CE94-C4CB-2651-BB145FB4F8B5}"/>
              </a:ext>
            </a:extLst>
          </p:cNvPr>
          <p:cNvSpPr>
            <a:spLocks noGrp="1"/>
          </p:cNvSpPr>
          <p:nvPr>
            <p:ph type="dt" sz="half" idx="10"/>
          </p:nvPr>
        </p:nvSpPr>
        <p:spPr/>
        <p:txBody>
          <a:bodyPr/>
          <a:lstStyle/>
          <a:p>
            <a:fld id="{72345051-2045-45DA-935E-2E3CA1A69ADC}" type="datetimeFigureOut">
              <a:rPr lang="en-US" smtClean="0"/>
              <a:t>9/9/2025</a:t>
            </a:fld>
            <a:endParaRPr lang="en-US"/>
          </a:p>
        </p:txBody>
      </p:sp>
      <p:sp>
        <p:nvSpPr>
          <p:cNvPr id="6" name="Footer Placeholder 5">
            <a:extLst>
              <a:ext uri="{FF2B5EF4-FFF2-40B4-BE49-F238E27FC236}">
                <a16:creationId xmlns:a16="http://schemas.microsoft.com/office/drawing/2014/main" id="{6C8198B6-2954-8DD6-A206-BF26B82E1F8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EC0CF71-F81E-C5A6-8614-2417558851F4}"/>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16953932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C1665-6205-A456-CBB0-87171E331B9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09B20EC8-916E-7B15-5AEC-4460640A7E63}"/>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FCFB17C-F3DE-74DC-F535-76BFE5245515}"/>
              </a:ext>
            </a:extLst>
          </p:cNvPr>
          <p:cNvSpPr>
            <a:spLocks noGrp="1"/>
          </p:cNvSpPr>
          <p:nvPr>
            <p:ph type="dt" sz="half" idx="10"/>
          </p:nvPr>
        </p:nvSpPr>
        <p:spPr/>
        <p:txBody>
          <a:bodyPr/>
          <a:lstStyle/>
          <a:p>
            <a:fld id="{72345051-2045-45DA-935E-2E3CA1A69ADC}" type="datetimeFigureOut">
              <a:rPr lang="en-US" smtClean="0"/>
              <a:t>9/9/2025</a:t>
            </a:fld>
            <a:endParaRPr lang="en-US"/>
          </a:p>
        </p:txBody>
      </p:sp>
      <p:sp>
        <p:nvSpPr>
          <p:cNvPr id="5" name="Footer Placeholder 4">
            <a:extLst>
              <a:ext uri="{FF2B5EF4-FFF2-40B4-BE49-F238E27FC236}">
                <a16:creationId xmlns:a16="http://schemas.microsoft.com/office/drawing/2014/main" id="{25E78911-A89E-D1AA-E3AA-F921DF6E3A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75A384-FF34-ED9D-4753-BA6EC103E6BD}"/>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752944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266B29-5DB5-13D2-7D40-4418FE4ED15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B5B427A0-6A0A-9B61-2893-909670695B8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9FA681A-327D-F74B-B549-EF2879F0A5B8}"/>
              </a:ext>
            </a:extLst>
          </p:cNvPr>
          <p:cNvSpPr>
            <a:spLocks noGrp="1"/>
          </p:cNvSpPr>
          <p:nvPr>
            <p:ph type="dt" sz="half" idx="10"/>
          </p:nvPr>
        </p:nvSpPr>
        <p:spPr/>
        <p:txBody>
          <a:bodyPr/>
          <a:lstStyle/>
          <a:p>
            <a:fld id="{72345051-2045-45DA-935E-2E3CA1A69ADC}" type="datetimeFigureOut">
              <a:rPr lang="en-US" smtClean="0"/>
              <a:t>9/9/2025</a:t>
            </a:fld>
            <a:endParaRPr lang="en-US"/>
          </a:p>
        </p:txBody>
      </p:sp>
      <p:sp>
        <p:nvSpPr>
          <p:cNvPr id="5" name="Footer Placeholder 4">
            <a:extLst>
              <a:ext uri="{FF2B5EF4-FFF2-40B4-BE49-F238E27FC236}">
                <a16:creationId xmlns:a16="http://schemas.microsoft.com/office/drawing/2014/main" id="{B3FBF948-5C9E-DB0D-B05B-1E3CCF3E2D0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68A7E5-188A-F156-1374-50DCD67B4AE8}"/>
              </a:ext>
            </a:extLst>
          </p:cNvPr>
          <p:cNvSpPr>
            <a:spLocks noGrp="1"/>
          </p:cNvSpPr>
          <p:nvPr>
            <p:ph type="sldNum" sz="quarter" idx="12"/>
          </p:nvPr>
        </p:nvSpPr>
        <p:spPr/>
        <p:txBody>
          <a:bodyPr/>
          <a:lstStyle/>
          <a:p>
            <a:fld id="{A7CD31F4-64FA-4BA0-9498-67783267A8C8}" type="slidenum">
              <a:rPr lang="en-US" smtClean="0"/>
              <a:t>‹#›</a:t>
            </a:fld>
            <a:endParaRPr lang="en-US"/>
          </a:p>
        </p:txBody>
      </p:sp>
    </p:spTree>
    <p:extLst>
      <p:ext uri="{BB962C8B-B14F-4D97-AF65-F5344CB8AC3E}">
        <p14:creationId xmlns:p14="http://schemas.microsoft.com/office/powerpoint/2010/main" val="3439153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8C58EA-5257-BE04-B9B1-B01F140534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A961475-91AE-AE0C-635F-7808046FC8D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0C809DD-B515-DE10-39AC-42ECE0B27F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2345051-2045-45DA-935E-2E3CA1A69ADC}" type="datetimeFigureOut">
              <a:rPr lang="en-US" smtClean="0"/>
              <a:t>9/9/2025</a:t>
            </a:fld>
            <a:endParaRPr lang="en-US" dirty="0"/>
          </a:p>
        </p:txBody>
      </p:sp>
      <p:sp>
        <p:nvSpPr>
          <p:cNvPr id="5" name="Footer Placeholder 4">
            <a:extLst>
              <a:ext uri="{FF2B5EF4-FFF2-40B4-BE49-F238E27FC236}">
                <a16:creationId xmlns:a16="http://schemas.microsoft.com/office/drawing/2014/main" id="{921BD421-2CD6-1068-1C7A-EBB37EA880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7BBD14A5-7C80-C1A9-6403-E071CFD4F1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7CD31F4-64FA-4BA0-9498-67783267A8C8}" type="slidenum">
              <a:rPr lang="en-US" smtClean="0"/>
              <a:t>‹#›</a:t>
            </a:fld>
            <a:endParaRPr lang="en-US" dirty="0"/>
          </a:p>
        </p:txBody>
      </p:sp>
    </p:spTree>
    <p:extLst>
      <p:ext uri="{BB962C8B-B14F-4D97-AF65-F5344CB8AC3E}">
        <p14:creationId xmlns:p14="http://schemas.microsoft.com/office/powerpoint/2010/main" val="1313890253"/>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mailto:jennifer.willoughby@WPS.inmat.org.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CD11C8C-A732-F7ED-E2DA-190D15C9C1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7845" y="2311705"/>
            <a:ext cx="2169568" cy="201699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Title 1"/>
          <p:cNvSpPr>
            <a:spLocks noGrp="1"/>
          </p:cNvSpPr>
          <p:nvPr>
            <p:ph type="ctrTitle"/>
          </p:nvPr>
        </p:nvSpPr>
        <p:spPr>
          <a:xfrm>
            <a:off x="2668772" y="2997073"/>
            <a:ext cx="6154950" cy="1841509"/>
          </a:xfrm>
        </p:spPr>
        <p:txBody>
          <a:bodyPr anchor="ctr">
            <a:normAutofit/>
          </a:bodyPr>
          <a:lstStyle/>
          <a:p>
            <a:pPr algn="ctr">
              <a:lnSpc>
                <a:spcPct val="90000"/>
              </a:lnSpc>
            </a:pPr>
            <a:r>
              <a:rPr lang="en-GB" sz="7200" dirty="0">
                <a:solidFill>
                  <a:srgbClr val="00B050"/>
                </a:solidFill>
                <a:latin typeface="Aptos Black" panose="020F0502020204030204" pitchFamily="34" charset="0"/>
              </a:rPr>
              <a:t>Welcome</a:t>
            </a:r>
          </a:p>
        </p:txBody>
      </p:sp>
      <p:sp>
        <p:nvSpPr>
          <p:cNvPr id="3" name="Subtitle 2"/>
          <p:cNvSpPr>
            <a:spLocks noGrp="1"/>
          </p:cNvSpPr>
          <p:nvPr>
            <p:ph type="subTitle" idx="1"/>
          </p:nvPr>
        </p:nvSpPr>
        <p:spPr>
          <a:xfrm>
            <a:off x="2955851" y="5016491"/>
            <a:ext cx="5673314" cy="1113288"/>
          </a:xfrm>
        </p:spPr>
        <p:txBody>
          <a:bodyPr vert="horz" lIns="91440" tIns="45720" rIns="91440" bIns="45720" rtlCol="0" anchor="ctr">
            <a:normAutofit/>
          </a:bodyPr>
          <a:lstStyle/>
          <a:p>
            <a:pPr algn="ctr"/>
            <a:r>
              <a:rPr lang="en-GB" sz="3200" dirty="0">
                <a:solidFill>
                  <a:srgbClr val="0070C0"/>
                </a:solidFill>
                <a:latin typeface="Aptos Black" panose="020B0004020202020204" pitchFamily="34" charset="0"/>
              </a:rPr>
              <a:t>Miss Willoughby’s Class </a:t>
            </a:r>
          </a:p>
          <a:p>
            <a:pPr algn="ctr"/>
            <a:r>
              <a:rPr lang="en-GB" sz="3200" dirty="0">
                <a:solidFill>
                  <a:srgbClr val="0070C0"/>
                </a:solidFill>
                <a:latin typeface="Aptos Black" panose="020B0004020202020204" pitchFamily="34" charset="0"/>
              </a:rPr>
              <a:t>Year 1</a:t>
            </a:r>
          </a:p>
        </p:txBody>
      </p:sp>
      <p:pic>
        <p:nvPicPr>
          <p:cNvPr id="5" name="Picture 4" descr="A blue and red text on a white background&#10;&#10;Description automatically generated">
            <a:extLst>
              <a:ext uri="{FF2B5EF4-FFF2-40B4-BE49-F238E27FC236}">
                <a16:creationId xmlns:a16="http://schemas.microsoft.com/office/drawing/2014/main" id="{3C8450BD-BBAA-B1A9-688E-77B4834C6C01}"/>
              </a:ext>
            </a:extLst>
          </p:cNvPr>
          <p:cNvPicPr>
            <a:picLocks noChangeAspect="1"/>
          </p:cNvPicPr>
          <p:nvPr/>
        </p:nvPicPr>
        <p:blipFill>
          <a:blip r:embed="rId3">
            <a:extLst>
              <a:ext uri="{28A0092B-C50C-407E-A947-70E740481C1C}">
                <a14:useLocalDpi xmlns:a14="http://schemas.microsoft.com/office/drawing/2010/main" val="0"/>
              </a:ext>
            </a:extLst>
          </a:blip>
          <a:srcRect l="38002" r="43096" b="67987"/>
          <a:stretch>
            <a:fillRect/>
          </a:stretch>
        </p:blipFill>
        <p:spPr>
          <a:xfrm>
            <a:off x="520996" y="184836"/>
            <a:ext cx="3204275" cy="3026197"/>
          </a:xfrm>
          <a:prstGeom prst="rect">
            <a:avLst/>
          </a:prstGeom>
        </p:spPr>
      </p:pic>
    </p:spTree>
    <p:extLst>
      <p:ext uri="{BB962C8B-B14F-4D97-AF65-F5344CB8AC3E}">
        <p14:creationId xmlns:p14="http://schemas.microsoft.com/office/powerpoint/2010/main" val="3221163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D2416-35DF-9412-EC5B-E9DCC448FD48}"/>
              </a:ext>
            </a:extLst>
          </p:cNvPr>
          <p:cNvSpPr>
            <a:spLocks noGrp="1"/>
          </p:cNvSpPr>
          <p:nvPr>
            <p:ph type="title"/>
          </p:nvPr>
        </p:nvSpPr>
        <p:spPr>
          <a:xfrm>
            <a:off x="327102" y="312234"/>
            <a:ext cx="11459614" cy="2787175"/>
          </a:xfrm>
        </p:spPr>
        <p:txBody>
          <a:bodyPr anchor="t">
            <a:normAutofit/>
          </a:bodyPr>
          <a:lstStyle/>
          <a:p>
            <a:r>
              <a:rPr lang="en-GB" sz="6000" b="1" u="sng" dirty="0">
                <a:solidFill>
                  <a:srgbClr val="0070C0"/>
                </a:solidFill>
                <a:latin typeface="Aptos Black" panose="020B0004020202020204" pitchFamily="34" charset="0"/>
              </a:rPr>
              <a:t>Purpose of tonight’s meeting</a:t>
            </a:r>
          </a:p>
        </p:txBody>
      </p:sp>
      <p:pic>
        <p:nvPicPr>
          <p:cNvPr id="13" name="Picture 12">
            <a:extLst>
              <a:ext uri="{FF2B5EF4-FFF2-40B4-BE49-F238E27FC236}">
                <a16:creationId xmlns:a16="http://schemas.microsoft.com/office/drawing/2014/main" id="{6F2A8A2E-FD78-0338-AD08-2736873A99DE}"/>
              </a:ext>
            </a:extLst>
          </p:cNvPr>
          <p:cNvPicPr>
            <a:picLocks noChangeAspect="1"/>
          </p:cNvPicPr>
          <p:nvPr/>
        </p:nvPicPr>
        <p:blipFill>
          <a:blip r:embed="rId2"/>
          <a:srcRect r="19822"/>
          <a:stretch>
            <a:fillRect/>
          </a:stretch>
        </p:blipFill>
        <p:spPr>
          <a:xfrm>
            <a:off x="2196052" y="1147198"/>
            <a:ext cx="6253777" cy="1517944"/>
          </a:xfrm>
          <a:prstGeom prst="rect">
            <a:avLst/>
          </a:prstGeom>
        </p:spPr>
      </p:pic>
      <p:pic>
        <p:nvPicPr>
          <p:cNvPr id="15" name="Picture 14">
            <a:extLst>
              <a:ext uri="{FF2B5EF4-FFF2-40B4-BE49-F238E27FC236}">
                <a16:creationId xmlns:a16="http://schemas.microsoft.com/office/drawing/2014/main" id="{26189954-CE4B-0E09-B421-A5BCFD341C51}"/>
              </a:ext>
            </a:extLst>
          </p:cNvPr>
          <p:cNvPicPr>
            <a:picLocks noChangeAspect="1"/>
          </p:cNvPicPr>
          <p:nvPr/>
        </p:nvPicPr>
        <p:blipFill>
          <a:blip r:embed="rId3"/>
          <a:stretch>
            <a:fillRect/>
          </a:stretch>
        </p:blipFill>
        <p:spPr>
          <a:xfrm>
            <a:off x="2161648" y="3934373"/>
            <a:ext cx="7986722" cy="1272738"/>
          </a:xfrm>
          <a:prstGeom prst="rect">
            <a:avLst/>
          </a:prstGeom>
        </p:spPr>
      </p:pic>
      <p:sp>
        <p:nvSpPr>
          <p:cNvPr id="18" name="TextBox 17">
            <a:extLst>
              <a:ext uri="{FF2B5EF4-FFF2-40B4-BE49-F238E27FC236}">
                <a16:creationId xmlns:a16="http://schemas.microsoft.com/office/drawing/2014/main" id="{F7FAE326-725E-5349-6614-B2C74D0DD60C}"/>
              </a:ext>
            </a:extLst>
          </p:cNvPr>
          <p:cNvSpPr txBox="1"/>
          <p:nvPr/>
        </p:nvSpPr>
        <p:spPr>
          <a:xfrm>
            <a:off x="1806498" y="2665142"/>
            <a:ext cx="2352907" cy="1200329"/>
          </a:xfrm>
          <a:prstGeom prst="rect">
            <a:avLst/>
          </a:prstGeom>
          <a:noFill/>
        </p:spPr>
        <p:txBody>
          <a:bodyPr wrap="square" rtlCol="0">
            <a:spAutoFit/>
          </a:bodyPr>
          <a:lstStyle/>
          <a:p>
            <a:pPr algn="ctr"/>
            <a:r>
              <a:rPr lang="en-GB" sz="2400" b="1" dirty="0"/>
              <a:t>Gain an understanding of year 1</a:t>
            </a:r>
          </a:p>
        </p:txBody>
      </p:sp>
      <p:sp>
        <p:nvSpPr>
          <p:cNvPr id="20" name="TextBox 19">
            <a:extLst>
              <a:ext uri="{FF2B5EF4-FFF2-40B4-BE49-F238E27FC236}">
                <a16:creationId xmlns:a16="http://schemas.microsoft.com/office/drawing/2014/main" id="{FE447E2B-0041-BB1C-7024-234945308378}"/>
              </a:ext>
            </a:extLst>
          </p:cNvPr>
          <p:cNvSpPr txBox="1"/>
          <p:nvPr/>
        </p:nvSpPr>
        <p:spPr>
          <a:xfrm>
            <a:off x="4230356" y="2665142"/>
            <a:ext cx="2212314" cy="1200329"/>
          </a:xfrm>
          <a:prstGeom prst="rect">
            <a:avLst/>
          </a:prstGeom>
          <a:noFill/>
        </p:spPr>
        <p:txBody>
          <a:bodyPr wrap="square">
            <a:spAutoFit/>
          </a:bodyPr>
          <a:lstStyle/>
          <a:p>
            <a:pPr algn="ctr"/>
            <a:r>
              <a:rPr lang="en-GB" sz="2400" b="1" dirty="0"/>
              <a:t>Our routines and organisation</a:t>
            </a:r>
          </a:p>
        </p:txBody>
      </p:sp>
      <p:sp>
        <p:nvSpPr>
          <p:cNvPr id="22" name="TextBox 21">
            <a:extLst>
              <a:ext uri="{FF2B5EF4-FFF2-40B4-BE49-F238E27FC236}">
                <a16:creationId xmlns:a16="http://schemas.microsoft.com/office/drawing/2014/main" id="{5DE692E4-CBD0-57AE-4DA4-7CC53F561DD1}"/>
              </a:ext>
            </a:extLst>
          </p:cNvPr>
          <p:cNvSpPr txBox="1"/>
          <p:nvPr/>
        </p:nvSpPr>
        <p:spPr>
          <a:xfrm>
            <a:off x="6442670" y="2683910"/>
            <a:ext cx="2007159" cy="830997"/>
          </a:xfrm>
          <a:prstGeom prst="rect">
            <a:avLst/>
          </a:prstGeom>
          <a:noFill/>
        </p:spPr>
        <p:txBody>
          <a:bodyPr wrap="square">
            <a:spAutoFit/>
          </a:bodyPr>
          <a:lstStyle/>
          <a:p>
            <a:pPr algn="ctr"/>
            <a:r>
              <a:rPr lang="en-GB" sz="2400" b="1" dirty="0"/>
              <a:t>Our year 1 curriculum</a:t>
            </a:r>
          </a:p>
        </p:txBody>
      </p:sp>
      <p:sp>
        <p:nvSpPr>
          <p:cNvPr id="24" name="TextBox 23">
            <a:extLst>
              <a:ext uri="{FF2B5EF4-FFF2-40B4-BE49-F238E27FC236}">
                <a16:creationId xmlns:a16="http://schemas.microsoft.com/office/drawing/2014/main" id="{A741EE0C-0F27-93F6-7A25-53849001B885}"/>
              </a:ext>
            </a:extLst>
          </p:cNvPr>
          <p:cNvSpPr txBox="1"/>
          <p:nvPr/>
        </p:nvSpPr>
        <p:spPr>
          <a:xfrm>
            <a:off x="8561196" y="2623070"/>
            <a:ext cx="1705708" cy="1200329"/>
          </a:xfrm>
          <a:prstGeom prst="rect">
            <a:avLst/>
          </a:prstGeom>
          <a:noFill/>
        </p:spPr>
        <p:txBody>
          <a:bodyPr wrap="square">
            <a:spAutoFit/>
          </a:bodyPr>
          <a:lstStyle/>
          <a:p>
            <a:pPr algn="ctr"/>
            <a:r>
              <a:rPr lang="en-GB" sz="2400" b="1" dirty="0"/>
              <a:t>Our school values and houses</a:t>
            </a:r>
          </a:p>
        </p:txBody>
      </p:sp>
      <p:pic>
        <p:nvPicPr>
          <p:cNvPr id="25" name="Picture 24">
            <a:extLst>
              <a:ext uri="{FF2B5EF4-FFF2-40B4-BE49-F238E27FC236}">
                <a16:creationId xmlns:a16="http://schemas.microsoft.com/office/drawing/2014/main" id="{D3077B2E-B141-A9C0-9FCC-EB9953338171}"/>
              </a:ext>
            </a:extLst>
          </p:cNvPr>
          <p:cNvPicPr>
            <a:picLocks noChangeAspect="1"/>
          </p:cNvPicPr>
          <p:nvPr/>
        </p:nvPicPr>
        <p:blipFill>
          <a:blip r:embed="rId2"/>
          <a:srcRect l="80178"/>
          <a:stretch>
            <a:fillRect/>
          </a:stretch>
        </p:blipFill>
        <p:spPr>
          <a:xfrm>
            <a:off x="8772660" y="1070675"/>
            <a:ext cx="1546119" cy="1517944"/>
          </a:xfrm>
          <a:prstGeom prst="rect">
            <a:avLst/>
          </a:prstGeom>
        </p:spPr>
      </p:pic>
      <p:sp>
        <p:nvSpPr>
          <p:cNvPr id="26" name="TextBox 25">
            <a:extLst>
              <a:ext uri="{FF2B5EF4-FFF2-40B4-BE49-F238E27FC236}">
                <a16:creationId xmlns:a16="http://schemas.microsoft.com/office/drawing/2014/main" id="{F1181B68-ACE1-3D86-C356-D12FBEB7DC65}"/>
              </a:ext>
            </a:extLst>
          </p:cNvPr>
          <p:cNvSpPr txBox="1"/>
          <p:nvPr/>
        </p:nvSpPr>
        <p:spPr>
          <a:xfrm>
            <a:off x="1806497" y="5318085"/>
            <a:ext cx="2082215" cy="1200329"/>
          </a:xfrm>
          <a:prstGeom prst="rect">
            <a:avLst/>
          </a:prstGeom>
          <a:noFill/>
        </p:spPr>
        <p:txBody>
          <a:bodyPr wrap="square" rtlCol="0">
            <a:spAutoFit/>
          </a:bodyPr>
          <a:lstStyle/>
          <a:p>
            <a:pPr algn="ctr"/>
            <a:r>
              <a:rPr lang="en-GB" sz="2400" b="1" dirty="0"/>
              <a:t>Home learning opportunities</a:t>
            </a:r>
          </a:p>
        </p:txBody>
      </p:sp>
      <p:sp>
        <p:nvSpPr>
          <p:cNvPr id="27" name="TextBox 26">
            <a:extLst>
              <a:ext uri="{FF2B5EF4-FFF2-40B4-BE49-F238E27FC236}">
                <a16:creationId xmlns:a16="http://schemas.microsoft.com/office/drawing/2014/main" id="{4CDABC42-5BB6-FFC2-E2E8-30D6682916DE}"/>
              </a:ext>
            </a:extLst>
          </p:cNvPr>
          <p:cNvSpPr txBox="1"/>
          <p:nvPr/>
        </p:nvSpPr>
        <p:spPr>
          <a:xfrm>
            <a:off x="4230356" y="5318084"/>
            <a:ext cx="1990636" cy="1200329"/>
          </a:xfrm>
          <a:prstGeom prst="rect">
            <a:avLst/>
          </a:prstGeom>
          <a:noFill/>
        </p:spPr>
        <p:txBody>
          <a:bodyPr wrap="square" rtlCol="0">
            <a:spAutoFit/>
          </a:bodyPr>
          <a:lstStyle/>
          <a:p>
            <a:pPr algn="ctr"/>
            <a:r>
              <a:rPr lang="en-GB" sz="2400" b="1" dirty="0"/>
              <a:t>The importance of reading</a:t>
            </a:r>
          </a:p>
        </p:txBody>
      </p:sp>
      <p:sp>
        <p:nvSpPr>
          <p:cNvPr id="28" name="TextBox 27">
            <a:extLst>
              <a:ext uri="{FF2B5EF4-FFF2-40B4-BE49-F238E27FC236}">
                <a16:creationId xmlns:a16="http://schemas.microsoft.com/office/drawing/2014/main" id="{1C26E8C3-1F31-2329-7371-ECFD688F3A8D}"/>
              </a:ext>
            </a:extLst>
          </p:cNvPr>
          <p:cNvSpPr txBox="1"/>
          <p:nvPr/>
        </p:nvSpPr>
        <p:spPr>
          <a:xfrm>
            <a:off x="6442670" y="5352461"/>
            <a:ext cx="2131230" cy="830997"/>
          </a:xfrm>
          <a:prstGeom prst="rect">
            <a:avLst/>
          </a:prstGeom>
          <a:noFill/>
        </p:spPr>
        <p:txBody>
          <a:bodyPr wrap="square" rtlCol="0">
            <a:spAutoFit/>
          </a:bodyPr>
          <a:lstStyle/>
          <a:p>
            <a:pPr algn="ctr"/>
            <a:r>
              <a:rPr lang="en-GB" sz="2400" b="1" dirty="0"/>
              <a:t>How to contact me</a:t>
            </a:r>
          </a:p>
        </p:txBody>
      </p:sp>
      <p:sp>
        <p:nvSpPr>
          <p:cNvPr id="29" name="TextBox 28">
            <a:extLst>
              <a:ext uri="{FF2B5EF4-FFF2-40B4-BE49-F238E27FC236}">
                <a16:creationId xmlns:a16="http://schemas.microsoft.com/office/drawing/2014/main" id="{5CD7EDDB-5117-8ADE-8AB8-B334E2138A25}"/>
              </a:ext>
            </a:extLst>
          </p:cNvPr>
          <p:cNvSpPr txBox="1"/>
          <p:nvPr/>
        </p:nvSpPr>
        <p:spPr>
          <a:xfrm>
            <a:off x="8369265" y="5318083"/>
            <a:ext cx="2352907" cy="830997"/>
          </a:xfrm>
          <a:prstGeom prst="rect">
            <a:avLst/>
          </a:prstGeom>
          <a:noFill/>
        </p:spPr>
        <p:txBody>
          <a:bodyPr wrap="square" rtlCol="0">
            <a:spAutoFit/>
          </a:bodyPr>
          <a:lstStyle/>
          <a:p>
            <a:pPr algn="ctr"/>
            <a:r>
              <a:rPr lang="en-GB" sz="2400" b="1" dirty="0"/>
              <a:t>Time for questions</a:t>
            </a:r>
          </a:p>
        </p:txBody>
      </p:sp>
    </p:spTree>
    <p:extLst>
      <p:ext uri="{BB962C8B-B14F-4D97-AF65-F5344CB8AC3E}">
        <p14:creationId xmlns:p14="http://schemas.microsoft.com/office/powerpoint/2010/main" val="526460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a:xfrm>
            <a:off x="315638" y="192309"/>
            <a:ext cx="11548532" cy="4229305"/>
          </a:xfrm>
        </p:spPr>
        <p:txBody>
          <a:bodyPr vert="horz" lIns="91440" tIns="45720" rIns="91440" bIns="45720" rtlCol="0" anchor="t">
            <a:normAutofit/>
          </a:bodyPr>
          <a:lstStyle/>
          <a:p>
            <a:pPr algn="ctr"/>
            <a:r>
              <a:rPr lang="en-US" sz="6600" u="sng" dirty="0">
                <a:solidFill>
                  <a:srgbClr val="0070C0"/>
                </a:solidFill>
                <a:latin typeface="Aptos Black" panose="020B0004020202020204" pitchFamily="34" charset="0"/>
              </a:rPr>
              <a:t>Helping you to understand what Year 1 is like</a:t>
            </a:r>
          </a:p>
        </p:txBody>
      </p:sp>
      <p:sp>
        <p:nvSpPr>
          <p:cNvPr id="3" name="Content Placeholder"/>
          <p:cNvSpPr>
            <a:spLocks noGrp="1"/>
          </p:cNvSpPr>
          <p:nvPr>
            <p:ph idx="1"/>
          </p:nvPr>
        </p:nvSpPr>
        <p:spPr>
          <a:xfrm>
            <a:off x="228250" y="2140299"/>
            <a:ext cx="10688794" cy="3336053"/>
          </a:xfrm>
        </p:spPr>
        <p:txBody>
          <a:bodyPr vert="horz" lIns="91440" tIns="45720" rIns="91440" bIns="45720" rtlCol="0" anchor="b">
            <a:normAutofit lnSpcReduction="10000"/>
          </a:bodyPr>
          <a:lstStyle/>
          <a:p>
            <a:r>
              <a:rPr lang="en-US" sz="3600" dirty="0">
                <a:latin typeface="Aptos Black" panose="020B0004020202020204" pitchFamily="34" charset="0"/>
              </a:rPr>
              <a:t>Everyone is welcome no matter what their need, ability, confidence or circumstance</a:t>
            </a:r>
          </a:p>
          <a:p>
            <a:r>
              <a:rPr lang="en-US" sz="3600" dirty="0">
                <a:latin typeface="Aptos Black" panose="020B0004020202020204" pitchFamily="34" charset="0"/>
              </a:rPr>
              <a:t>Focus on developing self confidence and independence</a:t>
            </a:r>
          </a:p>
          <a:p>
            <a:r>
              <a:rPr lang="en-US" sz="3600" dirty="0">
                <a:latin typeface="Aptos Black" panose="020B0004020202020204" pitchFamily="34" charset="0"/>
              </a:rPr>
              <a:t>Hard work, but we like to have fun</a:t>
            </a:r>
          </a:p>
          <a:p>
            <a:r>
              <a:rPr lang="en-US" sz="3600" dirty="0">
                <a:latin typeface="Aptos Black" panose="020B0004020202020204" pitchFamily="34" charset="0"/>
              </a:rPr>
              <a:t>Practical learning as much as possible</a:t>
            </a:r>
          </a:p>
        </p:txBody>
      </p:sp>
      <p:pic>
        <p:nvPicPr>
          <p:cNvPr id="6" name="Picture 5">
            <a:extLst>
              <a:ext uri="{FF2B5EF4-FFF2-40B4-BE49-F238E27FC236}">
                <a16:creationId xmlns:a16="http://schemas.microsoft.com/office/drawing/2014/main" id="{97A3093B-FFAE-404F-383C-6FB3840681A8}"/>
              </a:ext>
            </a:extLst>
          </p:cNvPr>
          <p:cNvPicPr>
            <a:picLocks noChangeAspect="1"/>
          </p:cNvPicPr>
          <p:nvPr/>
        </p:nvPicPr>
        <p:blipFill>
          <a:blip r:embed="rId2"/>
          <a:stretch>
            <a:fillRect/>
          </a:stretch>
        </p:blipFill>
        <p:spPr>
          <a:xfrm>
            <a:off x="10270273" y="1685650"/>
            <a:ext cx="1774653" cy="5030222"/>
          </a:xfrm>
          <a:prstGeom prst="rect">
            <a:avLst/>
          </a:prstGeom>
        </p:spPr>
      </p:pic>
    </p:spTree>
    <p:extLst>
      <p:ext uri="{BB962C8B-B14F-4D97-AF65-F5344CB8AC3E}">
        <p14:creationId xmlns:p14="http://schemas.microsoft.com/office/powerpoint/2010/main" val="3685737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a:xfrm>
            <a:off x="0" y="18256"/>
            <a:ext cx="10515600" cy="745420"/>
          </a:xfrm>
        </p:spPr>
        <p:txBody>
          <a:bodyPr/>
          <a:lstStyle/>
          <a:p>
            <a:r>
              <a:rPr lang="en-US" b="1" u="sng" dirty="0">
                <a:latin typeface="Aptos Black" panose="020B0004020202020204" pitchFamily="34" charset="0"/>
              </a:rPr>
              <a:t>Our routines and organisation</a:t>
            </a:r>
          </a:p>
        </p:txBody>
      </p:sp>
      <p:sp>
        <p:nvSpPr>
          <p:cNvPr id="3" name="Content Placeholder"/>
          <p:cNvSpPr>
            <a:spLocks noGrp="1"/>
          </p:cNvSpPr>
          <p:nvPr>
            <p:ph idx="1"/>
          </p:nvPr>
        </p:nvSpPr>
        <p:spPr>
          <a:xfrm>
            <a:off x="128489" y="643096"/>
            <a:ext cx="10186389" cy="6069938"/>
          </a:xfrm>
        </p:spPr>
        <p:txBody>
          <a:bodyPr vert="horz" lIns="91440" tIns="45720" rIns="91440" bIns="45720" rtlCol="0" anchor="t">
            <a:noAutofit/>
          </a:bodyPr>
          <a:lstStyle/>
          <a:p>
            <a:pPr>
              <a:lnSpc>
                <a:spcPct val="120000"/>
              </a:lnSpc>
            </a:pPr>
            <a:r>
              <a:rPr lang="en-US" sz="1900" dirty="0">
                <a:latin typeface="Aptos" panose="020B0004020202020204" pitchFamily="34" charset="0"/>
              </a:rPr>
              <a:t>Children enter via the infant gate or KS2 door if they are coming in with siblings and are confident to find the classroom independently. </a:t>
            </a:r>
          </a:p>
          <a:p>
            <a:pPr>
              <a:lnSpc>
                <a:spcPct val="120000"/>
              </a:lnSpc>
            </a:pPr>
            <a:r>
              <a:rPr lang="en-US" sz="1900" dirty="0">
                <a:latin typeface="Aptos" panose="020B0004020202020204" pitchFamily="34" charset="0"/>
              </a:rPr>
              <a:t>Children are encouraged to organise themselves when they arrive in class (lunchboxes onto the landing table, bookbag in drawer, coats on peg, drinks bottle in the box). An adult will support with this until they are confident to do this independently.</a:t>
            </a:r>
          </a:p>
          <a:p>
            <a:pPr>
              <a:lnSpc>
                <a:spcPct val="120000"/>
              </a:lnSpc>
            </a:pPr>
            <a:r>
              <a:rPr lang="en-US" sz="1900" dirty="0">
                <a:latin typeface="Aptos" panose="020B0004020202020204" pitchFamily="34" charset="0"/>
              </a:rPr>
              <a:t>Children are greeted by myself or a member of the Year 2 team at the door with a good morning. </a:t>
            </a:r>
          </a:p>
          <a:p>
            <a:pPr>
              <a:lnSpc>
                <a:spcPct val="120000"/>
              </a:lnSpc>
            </a:pPr>
            <a:r>
              <a:rPr lang="en-US" sz="1900" dirty="0">
                <a:latin typeface="Aptos" panose="020B0004020202020204" pitchFamily="34" charset="0"/>
              </a:rPr>
              <a:t>Children begin their morning task as soon as they are organised for the day. These focus on key </a:t>
            </a:r>
            <a:r>
              <a:rPr lang="en-US" sz="1900" dirty="0" err="1">
                <a:latin typeface="Aptos" panose="020B0004020202020204" pitchFamily="34" charset="0"/>
              </a:rPr>
              <a:t>Maths</a:t>
            </a:r>
            <a:r>
              <a:rPr lang="en-US" sz="1900" dirty="0">
                <a:latin typeface="Aptos" panose="020B0004020202020204" pitchFamily="34" charset="0"/>
              </a:rPr>
              <a:t> skills and are an important part of our routine.</a:t>
            </a:r>
          </a:p>
          <a:p>
            <a:pPr>
              <a:lnSpc>
                <a:spcPct val="120000"/>
              </a:lnSpc>
            </a:pPr>
            <a:r>
              <a:rPr lang="en-US" sz="1900" dirty="0">
                <a:latin typeface="Aptos" panose="020B0004020202020204" pitchFamily="34" charset="0"/>
              </a:rPr>
              <a:t>We continue this morning work until 9:15am and then have 50 minutes of Phonics.</a:t>
            </a:r>
          </a:p>
          <a:p>
            <a:pPr>
              <a:lnSpc>
                <a:spcPct val="120000"/>
              </a:lnSpc>
            </a:pPr>
            <a:r>
              <a:rPr lang="en-US" sz="1900" dirty="0">
                <a:latin typeface="Aptos" panose="020B0004020202020204" pitchFamily="34" charset="0"/>
              </a:rPr>
              <a:t>Work during the day has adapted expectations designed to support or  deepen understanding for each child.</a:t>
            </a:r>
          </a:p>
          <a:p>
            <a:pPr>
              <a:lnSpc>
                <a:spcPct val="120000"/>
              </a:lnSpc>
            </a:pPr>
            <a:r>
              <a:rPr lang="en-US" sz="1900" dirty="0">
                <a:latin typeface="Aptos" panose="020B0004020202020204" pitchFamily="34" charset="0"/>
              </a:rPr>
              <a:t>Mrs Jackson teaches the children arithmetic and </a:t>
            </a:r>
            <a:r>
              <a:rPr lang="en-US" sz="1900" dirty="0" err="1">
                <a:latin typeface="Aptos" panose="020B0004020202020204" pitchFamily="34" charset="0"/>
              </a:rPr>
              <a:t>spag</a:t>
            </a:r>
            <a:r>
              <a:rPr lang="en-US" sz="1900" dirty="0">
                <a:latin typeface="Aptos" panose="020B0004020202020204" pitchFamily="34" charset="0"/>
              </a:rPr>
              <a:t> on a Tuesday morning after Phonics. There may be other times when one of our HLTA’s will cover the class to allow me to fulfil my Senior Leadership role within the school.</a:t>
            </a:r>
          </a:p>
        </p:txBody>
      </p:sp>
      <p:pic>
        <p:nvPicPr>
          <p:cNvPr id="5" name="Picture 4">
            <a:extLst>
              <a:ext uri="{FF2B5EF4-FFF2-40B4-BE49-F238E27FC236}">
                <a16:creationId xmlns:a16="http://schemas.microsoft.com/office/drawing/2014/main" id="{63EDABF2-C670-7883-F8FA-C0308A9E8885}"/>
              </a:ext>
            </a:extLst>
          </p:cNvPr>
          <p:cNvPicPr>
            <a:picLocks noChangeAspect="1"/>
          </p:cNvPicPr>
          <p:nvPr/>
        </p:nvPicPr>
        <p:blipFill>
          <a:blip r:embed="rId2"/>
          <a:stretch>
            <a:fillRect/>
          </a:stretch>
        </p:blipFill>
        <p:spPr>
          <a:xfrm>
            <a:off x="10838985" y="38009"/>
            <a:ext cx="1224526" cy="1109469"/>
          </a:xfrm>
          <a:prstGeom prst="rect">
            <a:avLst/>
          </a:prstGeom>
        </p:spPr>
      </p:pic>
      <p:pic>
        <p:nvPicPr>
          <p:cNvPr id="7" name="Picture 6">
            <a:extLst>
              <a:ext uri="{FF2B5EF4-FFF2-40B4-BE49-F238E27FC236}">
                <a16:creationId xmlns:a16="http://schemas.microsoft.com/office/drawing/2014/main" id="{8A1D5592-A94B-9C90-176A-1783738924FC}"/>
              </a:ext>
            </a:extLst>
          </p:cNvPr>
          <p:cNvPicPr>
            <a:picLocks noChangeAspect="1"/>
          </p:cNvPicPr>
          <p:nvPr/>
        </p:nvPicPr>
        <p:blipFill>
          <a:blip r:embed="rId3"/>
          <a:stretch>
            <a:fillRect/>
          </a:stretch>
        </p:blipFill>
        <p:spPr>
          <a:xfrm>
            <a:off x="10443367" y="1147478"/>
            <a:ext cx="1500689" cy="5576882"/>
          </a:xfrm>
          <a:prstGeom prst="rect">
            <a:avLst/>
          </a:prstGeom>
        </p:spPr>
      </p:pic>
    </p:spTree>
    <p:extLst>
      <p:ext uri="{BB962C8B-B14F-4D97-AF65-F5344CB8AC3E}">
        <p14:creationId xmlns:p14="http://schemas.microsoft.com/office/powerpoint/2010/main" val="754105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a:xfrm>
            <a:off x="0" y="0"/>
            <a:ext cx="7375490" cy="1175657"/>
          </a:xfrm>
        </p:spPr>
        <p:txBody>
          <a:bodyPr/>
          <a:lstStyle/>
          <a:p>
            <a:r>
              <a:rPr lang="en-US" b="1" u="sng" dirty="0"/>
              <a:t>Our School values and houses</a:t>
            </a:r>
          </a:p>
        </p:txBody>
      </p:sp>
      <p:pic>
        <p:nvPicPr>
          <p:cNvPr id="6" name="Picture 5" descr="A blue and red text on a white background&#10;&#10;Description automatically generated">
            <a:extLst>
              <a:ext uri="{FF2B5EF4-FFF2-40B4-BE49-F238E27FC236}">
                <a16:creationId xmlns:a16="http://schemas.microsoft.com/office/drawing/2014/main" id="{6DDF4D45-F416-66BF-27C9-0CB9C0292C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833" y="1338735"/>
            <a:ext cx="6525059" cy="3638550"/>
          </a:xfrm>
          <a:prstGeom prst="rect">
            <a:avLst/>
          </a:prstGeom>
        </p:spPr>
      </p:pic>
      <p:pic>
        <p:nvPicPr>
          <p:cNvPr id="7" name="Picture 6" descr="A close-up of a sign&#10;&#10;Description automatically generated">
            <a:extLst>
              <a:ext uri="{FF2B5EF4-FFF2-40B4-BE49-F238E27FC236}">
                <a16:creationId xmlns:a16="http://schemas.microsoft.com/office/drawing/2014/main" id="{311064B1-E716-B0DF-BD50-9FA6595B3F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8865" y="840434"/>
            <a:ext cx="4979776" cy="4032250"/>
          </a:xfrm>
          <a:prstGeom prst="rect">
            <a:avLst/>
          </a:prstGeom>
        </p:spPr>
      </p:pic>
      <p:sp>
        <p:nvSpPr>
          <p:cNvPr id="3" name="TextBox 2">
            <a:extLst>
              <a:ext uri="{FF2B5EF4-FFF2-40B4-BE49-F238E27FC236}">
                <a16:creationId xmlns:a16="http://schemas.microsoft.com/office/drawing/2014/main" id="{B7E15775-3578-C14D-F966-26AA8677505A}"/>
              </a:ext>
            </a:extLst>
          </p:cNvPr>
          <p:cNvSpPr txBox="1"/>
          <p:nvPr/>
        </p:nvSpPr>
        <p:spPr>
          <a:xfrm>
            <a:off x="7305152" y="5114611"/>
            <a:ext cx="4431323" cy="92333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dirty="0"/>
              <a:t>Your child remains in the same house as last year. If your child is unsure, please let me know and I can find out.</a:t>
            </a:r>
          </a:p>
        </p:txBody>
      </p:sp>
    </p:spTree>
    <p:extLst>
      <p:ext uri="{BB962C8B-B14F-4D97-AF65-F5344CB8AC3E}">
        <p14:creationId xmlns:p14="http://schemas.microsoft.com/office/powerpoint/2010/main" val="613576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301083" y="144966"/>
            <a:ext cx="8474927" cy="1764221"/>
          </a:xfrm>
        </p:spPr>
        <p:txBody>
          <a:bodyPr vert="horz" lIns="91440" tIns="45720" rIns="91440" bIns="45720" rtlCol="0" anchor="b">
            <a:normAutofit fontScale="90000"/>
          </a:bodyPr>
          <a:lstStyle/>
          <a:p>
            <a:pPr>
              <a:lnSpc>
                <a:spcPct val="90000"/>
              </a:lnSpc>
            </a:pPr>
            <a:r>
              <a:rPr lang="en-US" sz="6800" dirty="0">
                <a:latin typeface="Aptos Black" panose="020B0004020202020204" pitchFamily="34" charset="0"/>
              </a:rPr>
              <a:t>Our Year 1 Curriculum</a:t>
            </a:r>
            <a:br>
              <a:rPr lang="en-US" sz="6800" dirty="0">
                <a:latin typeface="Aptos Black" panose="020B0004020202020204" pitchFamily="34" charset="0"/>
              </a:rPr>
            </a:br>
            <a:r>
              <a:rPr lang="en-US" sz="4900" dirty="0">
                <a:latin typeface="Aptos Black" panose="020B0004020202020204" pitchFamily="34" charset="0"/>
              </a:rPr>
              <a:t>Autumn Term</a:t>
            </a:r>
            <a:endParaRPr lang="en-US" sz="6800" dirty="0">
              <a:latin typeface="Aptos Black" panose="020B0004020202020204" pitchFamily="34" charset="0"/>
            </a:endParaRPr>
          </a:p>
        </p:txBody>
      </p:sp>
      <p:pic>
        <p:nvPicPr>
          <p:cNvPr id="4" name="Picture 3">
            <a:extLst>
              <a:ext uri="{FF2B5EF4-FFF2-40B4-BE49-F238E27FC236}">
                <a16:creationId xmlns:a16="http://schemas.microsoft.com/office/drawing/2014/main" id="{57B0FE82-7616-A65B-775B-A5B410A75D67}"/>
              </a:ext>
            </a:extLst>
          </p:cNvPr>
          <p:cNvPicPr>
            <a:picLocks noChangeAspect="1"/>
          </p:cNvPicPr>
          <p:nvPr/>
        </p:nvPicPr>
        <p:blipFill>
          <a:blip r:embed="rId2"/>
          <a:stretch>
            <a:fillRect/>
          </a:stretch>
        </p:blipFill>
        <p:spPr>
          <a:xfrm>
            <a:off x="9368787" y="88991"/>
            <a:ext cx="2284237" cy="2141472"/>
          </a:xfrm>
          <a:prstGeom prst="rect">
            <a:avLst/>
          </a:prstGeom>
        </p:spPr>
      </p:pic>
      <p:graphicFrame>
        <p:nvGraphicFramePr>
          <p:cNvPr id="5" name="Table 4">
            <a:extLst>
              <a:ext uri="{FF2B5EF4-FFF2-40B4-BE49-F238E27FC236}">
                <a16:creationId xmlns:a16="http://schemas.microsoft.com/office/drawing/2014/main" id="{74039150-E6DC-4B8E-372F-19680413C05D}"/>
              </a:ext>
            </a:extLst>
          </p:cNvPr>
          <p:cNvGraphicFramePr>
            <a:graphicFrameLocks noGrp="1"/>
          </p:cNvGraphicFramePr>
          <p:nvPr>
            <p:extLst>
              <p:ext uri="{D42A27DB-BD31-4B8C-83A1-F6EECF244321}">
                <p14:modId xmlns:p14="http://schemas.microsoft.com/office/powerpoint/2010/main" val="987646656"/>
              </p:ext>
            </p:extLst>
          </p:nvPr>
        </p:nvGraphicFramePr>
        <p:xfrm>
          <a:off x="301083" y="2051130"/>
          <a:ext cx="8970944" cy="4173701"/>
        </p:xfrm>
        <a:graphic>
          <a:graphicData uri="http://schemas.openxmlformats.org/drawingml/2006/table">
            <a:tbl>
              <a:tblPr firstRow="1" bandRow="1">
                <a:tableStyleId>{5C22544A-7EE6-4342-B048-85BDC9FD1C3A}</a:tableStyleId>
              </a:tblPr>
              <a:tblGrid>
                <a:gridCol w="2218454">
                  <a:extLst>
                    <a:ext uri="{9D8B030D-6E8A-4147-A177-3AD203B41FA5}">
                      <a16:colId xmlns:a16="http://schemas.microsoft.com/office/drawing/2014/main" val="3559264191"/>
                    </a:ext>
                  </a:extLst>
                </a:gridCol>
                <a:gridCol w="2267018">
                  <a:extLst>
                    <a:ext uri="{9D8B030D-6E8A-4147-A177-3AD203B41FA5}">
                      <a16:colId xmlns:a16="http://schemas.microsoft.com/office/drawing/2014/main" val="3593075042"/>
                    </a:ext>
                  </a:extLst>
                </a:gridCol>
                <a:gridCol w="2242736">
                  <a:extLst>
                    <a:ext uri="{9D8B030D-6E8A-4147-A177-3AD203B41FA5}">
                      <a16:colId xmlns:a16="http://schemas.microsoft.com/office/drawing/2014/main" val="4143446299"/>
                    </a:ext>
                  </a:extLst>
                </a:gridCol>
                <a:gridCol w="2242736">
                  <a:extLst>
                    <a:ext uri="{9D8B030D-6E8A-4147-A177-3AD203B41FA5}">
                      <a16:colId xmlns:a16="http://schemas.microsoft.com/office/drawing/2014/main" val="3774639126"/>
                    </a:ext>
                  </a:extLst>
                </a:gridCol>
              </a:tblGrid>
              <a:tr h="973301">
                <a:tc>
                  <a:txBody>
                    <a:bodyPr/>
                    <a:lstStyle/>
                    <a:p>
                      <a:pPr algn="ctr"/>
                      <a:r>
                        <a:rPr lang="en-GB" dirty="0">
                          <a:solidFill>
                            <a:schemeClr val="tx1"/>
                          </a:solidFill>
                        </a:rPr>
                        <a:t>Literacy</a:t>
                      </a:r>
                    </a:p>
                    <a:p>
                      <a:pPr marL="285750" indent="-285750" algn="l">
                        <a:buFont typeface="Arial" panose="020B0604020202020204" pitchFamily="34" charset="0"/>
                        <a:buChar char="•"/>
                      </a:pPr>
                      <a:r>
                        <a:rPr lang="en-GB" b="0" dirty="0">
                          <a:solidFill>
                            <a:schemeClr val="tx1"/>
                          </a:solidFill>
                        </a:rPr>
                        <a:t>How to grow a unicorn (instructional writing)</a:t>
                      </a:r>
                    </a:p>
                    <a:p>
                      <a:pPr marL="285750" indent="-285750" algn="l">
                        <a:buFont typeface="Arial" panose="020B0604020202020204" pitchFamily="34" charset="0"/>
                        <a:buChar char="•"/>
                      </a:pPr>
                      <a:r>
                        <a:rPr lang="en-GB" b="0" dirty="0">
                          <a:solidFill>
                            <a:schemeClr val="tx1"/>
                          </a:solidFill>
                        </a:rPr>
                        <a:t>The Queen’s Hat (narrative writing)</a:t>
                      </a:r>
                    </a:p>
                  </a:txBody>
                  <a:tcPr>
                    <a:solidFill>
                      <a:schemeClr val="bg1">
                        <a:lumMod val="75000"/>
                      </a:schemeClr>
                    </a:solidFill>
                  </a:tcPr>
                </a:tc>
                <a:tc>
                  <a:txBody>
                    <a:bodyPr/>
                    <a:lstStyle/>
                    <a:p>
                      <a:pPr algn="ctr"/>
                      <a:r>
                        <a:rPr lang="en-GB" dirty="0">
                          <a:solidFill>
                            <a:schemeClr val="tx1"/>
                          </a:solidFill>
                        </a:rPr>
                        <a:t>Maths</a:t>
                      </a:r>
                    </a:p>
                    <a:p>
                      <a:pPr marL="285750" indent="-285750" algn="l">
                        <a:buFont typeface="Arial" panose="020B0604020202020204" pitchFamily="34" charset="0"/>
                        <a:buChar char="•"/>
                      </a:pPr>
                      <a:r>
                        <a:rPr lang="en-GB" b="0" dirty="0">
                          <a:solidFill>
                            <a:schemeClr val="tx1"/>
                          </a:solidFill>
                        </a:rPr>
                        <a:t>Place Value</a:t>
                      </a:r>
                    </a:p>
                    <a:p>
                      <a:pPr marL="285750" indent="-285750" algn="l">
                        <a:buFont typeface="Arial" panose="020B0604020202020204" pitchFamily="34" charset="0"/>
                        <a:buChar char="•"/>
                      </a:pPr>
                      <a:r>
                        <a:rPr lang="en-GB" b="0" dirty="0">
                          <a:solidFill>
                            <a:schemeClr val="tx1"/>
                          </a:solidFill>
                        </a:rPr>
                        <a:t>Addition and Subtraction</a:t>
                      </a:r>
                    </a:p>
                    <a:p>
                      <a:pPr marL="285750" indent="-285750" algn="l">
                        <a:buFont typeface="Arial" panose="020B0604020202020204" pitchFamily="34" charset="0"/>
                        <a:buChar char="•"/>
                      </a:pPr>
                      <a:r>
                        <a:rPr lang="en-GB" b="0" dirty="0">
                          <a:solidFill>
                            <a:schemeClr val="tx1"/>
                          </a:solidFill>
                        </a:rPr>
                        <a:t>Shape</a:t>
                      </a:r>
                      <a:endParaRPr lang="en-GB" dirty="0">
                        <a:solidFill>
                          <a:schemeClr val="tx1"/>
                        </a:solidFill>
                      </a:endParaRPr>
                    </a:p>
                  </a:txBody>
                  <a:tcPr>
                    <a:solidFill>
                      <a:schemeClr val="bg1">
                        <a:lumMod val="75000"/>
                      </a:schemeClr>
                    </a:solidFill>
                  </a:tcPr>
                </a:tc>
                <a:tc>
                  <a:txBody>
                    <a:bodyPr/>
                    <a:lstStyle/>
                    <a:p>
                      <a:pPr algn="ctr"/>
                      <a:r>
                        <a:rPr lang="en-GB" dirty="0">
                          <a:solidFill>
                            <a:schemeClr val="tx1"/>
                          </a:solidFill>
                        </a:rPr>
                        <a:t>Science</a:t>
                      </a:r>
                    </a:p>
                    <a:p>
                      <a:pPr marL="285750" indent="-285750" algn="l">
                        <a:buFont typeface="Arial" panose="020B0604020202020204" pitchFamily="34" charset="0"/>
                        <a:buChar char="•"/>
                      </a:pPr>
                      <a:r>
                        <a:rPr lang="en-GB" b="0" dirty="0">
                          <a:solidFill>
                            <a:schemeClr val="tx1"/>
                          </a:solidFill>
                        </a:rPr>
                        <a:t>Seasons</a:t>
                      </a:r>
                    </a:p>
                  </a:txBody>
                  <a:tcPr>
                    <a:solidFill>
                      <a:schemeClr val="bg1">
                        <a:lumMod val="75000"/>
                      </a:schemeClr>
                    </a:solidFill>
                  </a:tcPr>
                </a:tc>
                <a:tc>
                  <a:txBody>
                    <a:bodyPr/>
                    <a:lstStyle/>
                    <a:p>
                      <a:pPr algn="ctr"/>
                      <a:r>
                        <a:rPr lang="en-GB" dirty="0">
                          <a:solidFill>
                            <a:schemeClr val="tx1"/>
                          </a:solidFill>
                        </a:rPr>
                        <a:t>History</a:t>
                      </a:r>
                    </a:p>
                    <a:p>
                      <a:pPr marL="285750" indent="-285750" algn="l">
                        <a:buFont typeface="Arial" panose="020B0604020202020204" pitchFamily="34" charset="0"/>
                        <a:buChar char="•"/>
                      </a:pPr>
                      <a:r>
                        <a:rPr lang="en-GB" b="0" dirty="0">
                          <a:solidFill>
                            <a:schemeClr val="tx1"/>
                          </a:solidFill>
                        </a:rPr>
                        <a:t>How am I making History?</a:t>
                      </a:r>
                    </a:p>
                  </a:txBody>
                  <a:tcPr>
                    <a:solidFill>
                      <a:schemeClr val="bg1">
                        <a:lumMod val="75000"/>
                      </a:schemeClr>
                    </a:solidFill>
                  </a:tcPr>
                </a:tc>
                <a:extLst>
                  <a:ext uri="{0D108BD9-81ED-4DB2-BD59-A6C34878D82A}">
                    <a16:rowId xmlns:a16="http://schemas.microsoft.com/office/drawing/2014/main" val="1986397108"/>
                  </a:ext>
                </a:extLst>
              </a:tr>
              <a:tr h="973301">
                <a:tc>
                  <a:txBody>
                    <a:bodyPr/>
                    <a:lstStyle/>
                    <a:p>
                      <a:pPr algn="ctr"/>
                      <a:r>
                        <a:rPr lang="en-GB" b="1" dirty="0"/>
                        <a:t>Geography</a:t>
                      </a:r>
                    </a:p>
                    <a:p>
                      <a:pPr marL="285750" indent="-285750" algn="l">
                        <a:buFont typeface="Arial" panose="020B0604020202020204" pitchFamily="34" charset="0"/>
                        <a:buChar char="•"/>
                      </a:pPr>
                      <a:r>
                        <a:rPr lang="en-GB" b="0" dirty="0"/>
                        <a:t>What’s it like here?</a:t>
                      </a:r>
                      <a:endParaRPr lang="en-GB" dirty="0"/>
                    </a:p>
                  </a:txBody>
                  <a:tcPr>
                    <a:solidFill>
                      <a:schemeClr val="bg1">
                        <a:lumMod val="75000"/>
                      </a:schemeClr>
                    </a:solidFill>
                  </a:tcPr>
                </a:tc>
                <a:tc>
                  <a:txBody>
                    <a:bodyPr/>
                    <a:lstStyle/>
                    <a:p>
                      <a:pPr algn="ctr"/>
                      <a:r>
                        <a:rPr lang="en-GB" b="1" dirty="0"/>
                        <a:t>PE (indoor)</a:t>
                      </a:r>
                    </a:p>
                    <a:p>
                      <a:pPr marL="285750" indent="-285750" algn="l">
                        <a:buFont typeface="Arial" panose="020B0604020202020204" pitchFamily="34" charset="0"/>
                        <a:buChar char="•"/>
                      </a:pPr>
                      <a:r>
                        <a:rPr lang="en-GB" b="0" dirty="0"/>
                        <a:t>Handball</a:t>
                      </a:r>
                      <a:endParaRPr lang="en-GB" dirty="0"/>
                    </a:p>
                    <a:p>
                      <a:pPr algn="ctr"/>
                      <a:endParaRPr lang="en-GB" dirty="0"/>
                    </a:p>
                  </a:txBody>
                  <a:tcPr>
                    <a:solidFill>
                      <a:schemeClr val="bg1">
                        <a:lumMod val="75000"/>
                      </a:schemeClr>
                    </a:solidFill>
                  </a:tcPr>
                </a:tc>
                <a:tc>
                  <a:txBody>
                    <a:bodyPr/>
                    <a:lstStyle/>
                    <a:p>
                      <a:pPr algn="ctr"/>
                      <a:r>
                        <a:rPr lang="en-GB" b="1" dirty="0"/>
                        <a:t>PE (outdoor)</a:t>
                      </a:r>
                    </a:p>
                    <a:p>
                      <a:pPr marL="285750" indent="-285750" algn="l">
                        <a:buFont typeface="Arial" panose="020B0604020202020204" pitchFamily="34" charset="0"/>
                        <a:buChar char="•"/>
                      </a:pPr>
                      <a:r>
                        <a:rPr lang="en-GB" b="0" dirty="0"/>
                        <a:t>Football</a:t>
                      </a:r>
                      <a:endParaRPr lang="en-GB" dirty="0"/>
                    </a:p>
                    <a:p>
                      <a:pPr algn="ctr"/>
                      <a:endParaRPr lang="en-GB" dirty="0"/>
                    </a:p>
                  </a:txBody>
                  <a:tcPr>
                    <a:solidFill>
                      <a:schemeClr val="bg1">
                        <a:lumMod val="75000"/>
                      </a:schemeClr>
                    </a:solidFill>
                  </a:tcPr>
                </a:tc>
                <a:tc>
                  <a:txBody>
                    <a:bodyPr/>
                    <a:lstStyle/>
                    <a:p>
                      <a:pPr algn="ctr"/>
                      <a:r>
                        <a:rPr lang="en-GB" b="1" dirty="0"/>
                        <a:t>Art</a:t>
                      </a:r>
                    </a:p>
                    <a:p>
                      <a:pPr marL="285750" indent="-285750" algn="l">
                        <a:buFont typeface="Arial" panose="020B0604020202020204" pitchFamily="34" charset="0"/>
                        <a:buChar char="•"/>
                      </a:pPr>
                      <a:r>
                        <a:rPr lang="en-GB" b="0" dirty="0"/>
                        <a:t>Drawing</a:t>
                      </a:r>
                      <a:endParaRPr lang="en-GB" dirty="0"/>
                    </a:p>
                    <a:p>
                      <a:pPr algn="ctr"/>
                      <a:endParaRPr lang="en-GB" dirty="0"/>
                    </a:p>
                  </a:txBody>
                  <a:tcPr>
                    <a:solidFill>
                      <a:schemeClr val="bg1">
                        <a:lumMod val="75000"/>
                      </a:schemeClr>
                    </a:solidFill>
                  </a:tcPr>
                </a:tc>
                <a:extLst>
                  <a:ext uri="{0D108BD9-81ED-4DB2-BD59-A6C34878D82A}">
                    <a16:rowId xmlns:a16="http://schemas.microsoft.com/office/drawing/2014/main" val="1919323836"/>
                  </a:ext>
                </a:extLst>
              </a:tr>
              <a:tr h="981319">
                <a:tc>
                  <a:txBody>
                    <a:bodyPr/>
                    <a:lstStyle/>
                    <a:p>
                      <a:pPr algn="ctr"/>
                      <a:r>
                        <a:rPr lang="en-GB" b="1" dirty="0"/>
                        <a:t>DT</a:t>
                      </a:r>
                    </a:p>
                    <a:p>
                      <a:pPr marL="285750" indent="-285750" algn="l">
                        <a:buFont typeface="Arial" panose="020B0604020202020204" pitchFamily="34" charset="0"/>
                        <a:buChar char="•"/>
                      </a:pPr>
                      <a:r>
                        <a:rPr lang="en-GB" b="0" dirty="0"/>
                        <a:t>Constructing a windmill</a:t>
                      </a:r>
                      <a:endParaRPr lang="en-GB" dirty="0"/>
                    </a:p>
                    <a:p>
                      <a:pPr algn="ctr"/>
                      <a:endParaRPr lang="en-GB" dirty="0"/>
                    </a:p>
                  </a:txBody>
                  <a:tcPr>
                    <a:solidFill>
                      <a:schemeClr val="bg1">
                        <a:lumMod val="75000"/>
                      </a:schemeClr>
                    </a:solidFill>
                  </a:tcPr>
                </a:tc>
                <a:tc>
                  <a:txBody>
                    <a:bodyPr/>
                    <a:lstStyle/>
                    <a:p>
                      <a:pPr algn="ctr"/>
                      <a:r>
                        <a:rPr lang="en-GB" b="1" dirty="0"/>
                        <a:t>Music</a:t>
                      </a:r>
                    </a:p>
                    <a:p>
                      <a:pPr marL="285750" indent="-285750" algn="l">
                        <a:buFont typeface="Arial" panose="020B0604020202020204" pitchFamily="34" charset="0"/>
                        <a:buChar char="•"/>
                      </a:pPr>
                      <a:r>
                        <a:rPr lang="en-GB" dirty="0"/>
                        <a:t>Pulse and rhythm</a:t>
                      </a:r>
                    </a:p>
                  </a:txBody>
                  <a:tcPr>
                    <a:solidFill>
                      <a:schemeClr val="bg1">
                        <a:lumMod val="75000"/>
                      </a:schemeClr>
                    </a:solidFill>
                  </a:tcPr>
                </a:tc>
                <a:tc>
                  <a:txBody>
                    <a:bodyPr/>
                    <a:lstStyle/>
                    <a:p>
                      <a:pPr algn="ctr"/>
                      <a:r>
                        <a:rPr lang="en-GB" b="1" dirty="0"/>
                        <a:t>ICT</a:t>
                      </a:r>
                    </a:p>
                    <a:p>
                      <a:pPr marL="285750" indent="-285750" algn="l">
                        <a:buFont typeface="Arial" panose="020B0604020202020204" pitchFamily="34" charset="0"/>
                        <a:buChar char="•"/>
                      </a:pPr>
                      <a:r>
                        <a:rPr lang="en-GB" dirty="0"/>
                        <a:t>Technology around us</a:t>
                      </a:r>
                    </a:p>
                  </a:txBody>
                  <a:tcPr>
                    <a:solidFill>
                      <a:schemeClr val="bg1">
                        <a:lumMod val="75000"/>
                      </a:schemeClr>
                    </a:solidFill>
                  </a:tcPr>
                </a:tc>
                <a:tc>
                  <a:txBody>
                    <a:bodyPr/>
                    <a:lstStyle/>
                    <a:p>
                      <a:pPr algn="ctr"/>
                      <a:r>
                        <a:rPr lang="en-GB" b="1" dirty="0"/>
                        <a:t>RE</a:t>
                      </a:r>
                    </a:p>
                    <a:p>
                      <a:pPr marL="285750" indent="-285750" algn="l">
                        <a:buFont typeface="Arial" panose="020B0604020202020204" pitchFamily="34" charset="0"/>
                        <a:buChar char="•"/>
                      </a:pPr>
                      <a:r>
                        <a:rPr lang="en-GB" dirty="0"/>
                        <a:t>How do people know how to treat </a:t>
                      </a:r>
                      <a:r>
                        <a:rPr lang="en-GB"/>
                        <a:t>each other?</a:t>
                      </a:r>
                      <a:endParaRPr lang="en-GB" dirty="0"/>
                    </a:p>
                  </a:txBody>
                  <a:tcPr>
                    <a:solidFill>
                      <a:schemeClr val="bg1">
                        <a:lumMod val="75000"/>
                      </a:schemeClr>
                    </a:solidFill>
                  </a:tcPr>
                </a:tc>
                <a:extLst>
                  <a:ext uri="{0D108BD9-81ED-4DB2-BD59-A6C34878D82A}">
                    <a16:rowId xmlns:a16="http://schemas.microsoft.com/office/drawing/2014/main" val="1746830385"/>
                  </a:ext>
                </a:extLst>
              </a:tr>
            </a:tbl>
          </a:graphicData>
        </a:graphic>
      </p:graphicFrame>
      <p:sp>
        <p:nvSpPr>
          <p:cNvPr id="3" name="TextBox 2">
            <a:extLst>
              <a:ext uri="{FF2B5EF4-FFF2-40B4-BE49-F238E27FC236}">
                <a16:creationId xmlns:a16="http://schemas.microsoft.com/office/drawing/2014/main" id="{60B9B105-CF0B-2847-4490-FD40A314C389}"/>
              </a:ext>
            </a:extLst>
          </p:cNvPr>
          <p:cNvSpPr txBox="1"/>
          <p:nvPr/>
        </p:nvSpPr>
        <p:spPr>
          <a:xfrm>
            <a:off x="9526555" y="2528596"/>
            <a:ext cx="2364362" cy="923330"/>
          </a:xfrm>
          <a:prstGeom prst="rect">
            <a:avLst/>
          </a:prstGeom>
          <a:noFill/>
        </p:spPr>
        <p:txBody>
          <a:bodyPr wrap="square" rtlCol="0">
            <a:spAutoFit/>
          </a:bodyPr>
          <a:lstStyle/>
          <a:p>
            <a:r>
              <a:rPr lang="en-GB" dirty="0">
                <a:highlight>
                  <a:srgbClr val="FFFF00"/>
                </a:highlight>
              </a:rPr>
              <a:t>PE Days are </a:t>
            </a:r>
          </a:p>
          <a:p>
            <a:r>
              <a:rPr lang="en-GB" dirty="0">
                <a:highlight>
                  <a:srgbClr val="FFFF00"/>
                </a:highlight>
              </a:rPr>
              <a:t>Monday Outdoor and Thursday Indoor</a:t>
            </a:r>
          </a:p>
        </p:txBody>
      </p:sp>
    </p:spTree>
    <p:extLst>
      <p:ext uri="{BB962C8B-B14F-4D97-AF65-F5344CB8AC3E}">
        <p14:creationId xmlns:p14="http://schemas.microsoft.com/office/powerpoint/2010/main" val="12999133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Table&#10;&#10;Description automatically generated">
            <a:extLst>
              <a:ext uri="{FF2B5EF4-FFF2-40B4-BE49-F238E27FC236}">
                <a16:creationId xmlns:a16="http://schemas.microsoft.com/office/drawing/2014/main" id="{A39C27DA-E132-4EA1-382B-9B9B778D0B7D}"/>
              </a:ext>
            </a:extLst>
          </p:cNvPr>
          <p:cNvPicPr>
            <a:picLocks noChangeAspect="1"/>
          </p:cNvPicPr>
          <p:nvPr/>
        </p:nvPicPr>
        <p:blipFill>
          <a:blip r:embed="rId2"/>
          <a:stretch>
            <a:fillRect/>
          </a:stretch>
        </p:blipFill>
        <p:spPr>
          <a:xfrm>
            <a:off x="1037771" y="72668"/>
            <a:ext cx="9681028" cy="6683633"/>
          </a:xfrm>
          <a:prstGeom prst="rect">
            <a:avLst/>
          </a:prstGeom>
        </p:spPr>
      </p:pic>
    </p:spTree>
    <p:extLst>
      <p:ext uri="{BB962C8B-B14F-4D97-AF65-F5344CB8AC3E}">
        <p14:creationId xmlns:p14="http://schemas.microsoft.com/office/powerpoint/2010/main" val="1875889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a:xfrm>
            <a:off x="0" y="18255"/>
            <a:ext cx="10515600" cy="916247"/>
          </a:xfrm>
        </p:spPr>
        <p:txBody>
          <a:bodyPr/>
          <a:lstStyle/>
          <a:p>
            <a:r>
              <a:rPr lang="en-US" dirty="0">
                <a:latin typeface="Aptos Black" panose="020B0004020202020204" pitchFamily="34" charset="0"/>
              </a:rPr>
              <a:t>Home learning opportunities</a:t>
            </a:r>
          </a:p>
        </p:txBody>
      </p:sp>
      <p:sp>
        <p:nvSpPr>
          <p:cNvPr id="3" name="Content Placeholder"/>
          <p:cNvSpPr>
            <a:spLocks noGrp="1"/>
          </p:cNvSpPr>
          <p:nvPr>
            <p:ph idx="1"/>
          </p:nvPr>
        </p:nvSpPr>
        <p:spPr>
          <a:xfrm>
            <a:off x="164960" y="703386"/>
            <a:ext cx="5931040" cy="5978768"/>
          </a:xfrm>
        </p:spPr>
        <p:txBody>
          <a:bodyPr vert="horz" lIns="91440" tIns="45720" rIns="91440" bIns="45720" rtlCol="0" anchor="t">
            <a:normAutofit lnSpcReduction="10000"/>
          </a:bodyPr>
          <a:lstStyle/>
          <a:p>
            <a:r>
              <a:rPr lang="en-US" dirty="0"/>
              <a:t>Read with your child 5 times a week at home </a:t>
            </a:r>
          </a:p>
          <a:p>
            <a:r>
              <a:rPr lang="en-US" dirty="0"/>
              <a:t>Read to your child – this helps them develop a strong understanding of language</a:t>
            </a:r>
          </a:p>
          <a:p>
            <a:r>
              <a:rPr lang="en-US" dirty="0"/>
              <a:t>Phonics videos – QR codes</a:t>
            </a:r>
          </a:p>
          <a:p>
            <a:r>
              <a:rPr lang="en-US" dirty="0"/>
              <a:t>Opportunities to develop personal independence skills e.g. tying shoelaces, riding a bike with pedals with/without stabilizers</a:t>
            </a:r>
          </a:p>
          <a:p>
            <a:r>
              <a:rPr lang="en-US" dirty="0"/>
              <a:t>Extra curricular clubs – please encourage your child to share their achievements from clubs with us – we celebrate these fortnightly in our whole school assembly</a:t>
            </a:r>
          </a:p>
          <a:p>
            <a:pPr marL="0" indent="0">
              <a:buNone/>
            </a:pPr>
            <a:endParaRPr lang="en-US" dirty="0"/>
          </a:p>
        </p:txBody>
      </p:sp>
      <p:pic>
        <p:nvPicPr>
          <p:cNvPr id="4" name="Picture 4" descr="Timeline&#10;&#10;Description automatically generated">
            <a:extLst>
              <a:ext uri="{FF2B5EF4-FFF2-40B4-BE49-F238E27FC236}">
                <a16:creationId xmlns:a16="http://schemas.microsoft.com/office/drawing/2014/main" id="{F96D0F66-6672-050A-BD03-4D8DE00CC62C}"/>
              </a:ext>
            </a:extLst>
          </p:cNvPr>
          <p:cNvPicPr>
            <a:picLocks noChangeAspect="1"/>
          </p:cNvPicPr>
          <p:nvPr/>
        </p:nvPicPr>
        <p:blipFill>
          <a:blip r:embed="rId2"/>
          <a:stretch>
            <a:fillRect/>
          </a:stretch>
        </p:blipFill>
        <p:spPr>
          <a:xfrm>
            <a:off x="6096000" y="2274588"/>
            <a:ext cx="6053343" cy="4565157"/>
          </a:xfrm>
          <a:prstGeom prst="rect">
            <a:avLst/>
          </a:prstGeom>
        </p:spPr>
      </p:pic>
    </p:spTree>
    <p:extLst>
      <p:ext uri="{BB962C8B-B14F-4D97-AF65-F5344CB8AC3E}">
        <p14:creationId xmlns:p14="http://schemas.microsoft.com/office/powerpoint/2010/main" val="5369798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87086" y="0"/>
            <a:ext cx="12104914" cy="1135464"/>
          </a:xfrm>
        </p:spPr>
        <p:txBody>
          <a:bodyPr vert="horz" lIns="91440" tIns="45720" rIns="91440" bIns="45720" rtlCol="0" anchor="b">
            <a:normAutofit/>
          </a:bodyPr>
          <a:lstStyle/>
          <a:p>
            <a:pPr algn="ctr">
              <a:lnSpc>
                <a:spcPct val="90000"/>
              </a:lnSpc>
            </a:pPr>
            <a:r>
              <a:rPr lang="en-US" sz="7200" dirty="0">
                <a:solidFill>
                  <a:srgbClr val="0070C0"/>
                </a:solidFill>
                <a:latin typeface="Aptos Black" panose="020B0004020202020204" pitchFamily="34" charset="0"/>
              </a:rPr>
              <a:t>The importance of reading</a:t>
            </a:r>
          </a:p>
        </p:txBody>
      </p:sp>
      <p:sp>
        <p:nvSpPr>
          <p:cNvPr id="4" name="TextBox 3">
            <a:extLst>
              <a:ext uri="{FF2B5EF4-FFF2-40B4-BE49-F238E27FC236}">
                <a16:creationId xmlns:a16="http://schemas.microsoft.com/office/drawing/2014/main" id="{2726F5B3-69A5-E001-608E-B0E0562704D7}"/>
              </a:ext>
            </a:extLst>
          </p:cNvPr>
          <p:cNvSpPr txBox="1"/>
          <p:nvPr/>
        </p:nvSpPr>
        <p:spPr>
          <a:xfrm>
            <a:off x="166915" y="1135464"/>
            <a:ext cx="7861718"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panose="020B0604020202020204" pitchFamily="34" charset="0"/>
              <a:buChar char="•"/>
            </a:pPr>
            <a:r>
              <a:rPr lang="en-GB" sz="2800" dirty="0">
                <a:solidFill>
                  <a:srgbClr val="0070C0"/>
                </a:solidFill>
                <a:latin typeface="Aptos" panose="020B0004020202020204" pitchFamily="34" charset="0"/>
              </a:rPr>
              <a:t>In school we listen to children read in EVERY phonics lesson. </a:t>
            </a:r>
          </a:p>
          <a:p>
            <a:pPr marL="457200" indent="-457200">
              <a:buFont typeface="Arial" panose="020B0604020202020204" pitchFamily="34" charset="0"/>
              <a:buChar char="•"/>
            </a:pPr>
            <a:r>
              <a:rPr lang="en-GB" sz="2800" dirty="0">
                <a:solidFill>
                  <a:srgbClr val="0070C0"/>
                </a:solidFill>
                <a:latin typeface="Aptos" panose="020B0004020202020204" pitchFamily="34" charset="0"/>
              </a:rPr>
              <a:t>We use ‘Talk through stories’ to ensure our children develop strong vocabulary and comprehension skills.</a:t>
            </a:r>
          </a:p>
          <a:p>
            <a:pPr marL="457200" indent="-457200">
              <a:buFont typeface="Arial" panose="020B0604020202020204" pitchFamily="34" charset="0"/>
              <a:buChar char="•"/>
            </a:pPr>
            <a:r>
              <a:rPr lang="en-GB" sz="2800" dirty="0">
                <a:solidFill>
                  <a:srgbClr val="0070C0"/>
                </a:solidFill>
                <a:latin typeface="Aptos" panose="020B0004020202020204" pitchFamily="34" charset="0"/>
              </a:rPr>
              <a:t>Our writing lessons use high quality texts as inspiration</a:t>
            </a:r>
          </a:p>
          <a:p>
            <a:pPr marL="457200" indent="-457200">
              <a:buFont typeface="Arial" panose="020B0604020202020204" pitchFamily="34" charset="0"/>
              <a:buChar char="•"/>
            </a:pPr>
            <a:r>
              <a:rPr lang="en-GB" sz="2800" dirty="0">
                <a:solidFill>
                  <a:srgbClr val="0070C0"/>
                </a:solidFill>
                <a:latin typeface="Aptos" panose="020B0004020202020204" pitchFamily="34" charset="0"/>
              </a:rPr>
              <a:t>We give the children 3 books to read which they can choose from for home reading – these include the scheme book which is a familiar read, the book bag book which is a new book of the same challenge level and a library book to encourage shared reading with adults at home.</a:t>
            </a:r>
          </a:p>
          <a:p>
            <a:endParaRPr lang="en-GB" sz="3200" dirty="0">
              <a:solidFill>
                <a:srgbClr val="0070C0"/>
              </a:solidFill>
              <a:latin typeface="Aptos" panose="020B0004020202020204" pitchFamily="34" charset="0"/>
            </a:endParaRPr>
          </a:p>
        </p:txBody>
      </p:sp>
      <p:pic>
        <p:nvPicPr>
          <p:cNvPr id="6" name="Picture 5">
            <a:extLst>
              <a:ext uri="{FF2B5EF4-FFF2-40B4-BE49-F238E27FC236}">
                <a16:creationId xmlns:a16="http://schemas.microsoft.com/office/drawing/2014/main" id="{7665E97A-BCA4-C896-7BDA-96A69EA5D551}"/>
              </a:ext>
            </a:extLst>
          </p:cNvPr>
          <p:cNvPicPr>
            <a:picLocks noChangeAspect="1"/>
          </p:cNvPicPr>
          <p:nvPr/>
        </p:nvPicPr>
        <p:blipFill>
          <a:blip r:embed="rId2"/>
          <a:stretch>
            <a:fillRect/>
          </a:stretch>
        </p:blipFill>
        <p:spPr>
          <a:xfrm>
            <a:off x="8738525" y="1214256"/>
            <a:ext cx="2379241" cy="4510646"/>
          </a:xfrm>
          <a:prstGeom prst="rect">
            <a:avLst/>
          </a:prstGeom>
        </p:spPr>
      </p:pic>
    </p:spTree>
    <p:extLst>
      <p:ext uri="{BB962C8B-B14F-4D97-AF65-F5344CB8AC3E}">
        <p14:creationId xmlns:p14="http://schemas.microsoft.com/office/powerpoint/2010/main" val="3710163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321734" y="251395"/>
            <a:ext cx="11548532" cy="1074988"/>
          </a:xfrm>
        </p:spPr>
        <p:txBody>
          <a:bodyPr vert="horz" lIns="91440" tIns="45720" rIns="91440" bIns="45720" rtlCol="0" anchor="t">
            <a:normAutofit fontScale="90000"/>
          </a:bodyPr>
          <a:lstStyle/>
          <a:p>
            <a:r>
              <a:rPr lang="en-US" sz="7200" b="1" dirty="0">
                <a:solidFill>
                  <a:srgbClr val="0070C0"/>
                </a:solidFill>
                <a:latin typeface="Aptos Black" panose="020B0004020202020204" pitchFamily="34" charset="0"/>
              </a:rPr>
              <a:t>How to contact me</a:t>
            </a:r>
          </a:p>
        </p:txBody>
      </p:sp>
      <p:sp>
        <p:nvSpPr>
          <p:cNvPr id="4" name="TextBox 3">
            <a:extLst>
              <a:ext uri="{FF2B5EF4-FFF2-40B4-BE49-F238E27FC236}">
                <a16:creationId xmlns:a16="http://schemas.microsoft.com/office/drawing/2014/main" id="{830C68A5-88D8-ACFB-E83C-C4714799F5E4}"/>
              </a:ext>
            </a:extLst>
          </p:cNvPr>
          <p:cNvSpPr txBox="1"/>
          <p:nvPr/>
        </p:nvSpPr>
        <p:spPr>
          <a:xfrm>
            <a:off x="138444" y="1156677"/>
            <a:ext cx="9598410" cy="56938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panose="020B0604020202020204" pitchFamily="34" charset="0"/>
              <a:buChar char="•"/>
            </a:pPr>
            <a:r>
              <a:rPr lang="en-GB" sz="2800" dirty="0">
                <a:solidFill>
                  <a:srgbClr val="0070C0"/>
                </a:solidFill>
                <a:latin typeface="Aptos" panose="020B0004020202020204" pitchFamily="34" charset="0"/>
              </a:rPr>
              <a:t>Morning messages can be dropped off with staff at the gate.</a:t>
            </a:r>
          </a:p>
          <a:p>
            <a:pPr marL="457200" indent="-457200">
              <a:buFont typeface="Arial" panose="020B0604020202020204" pitchFamily="34" charset="0"/>
              <a:buChar char="•"/>
            </a:pPr>
            <a:endParaRPr lang="en-GB" sz="2800" dirty="0">
              <a:solidFill>
                <a:srgbClr val="0070C0"/>
              </a:solidFill>
              <a:latin typeface="Aptos" panose="020B0004020202020204" pitchFamily="34" charset="0"/>
            </a:endParaRPr>
          </a:p>
          <a:p>
            <a:pPr marL="457200" indent="-457200">
              <a:buFont typeface="Arial" panose="020B0604020202020204" pitchFamily="34" charset="0"/>
              <a:buChar char="•"/>
            </a:pPr>
            <a:r>
              <a:rPr lang="en-GB" sz="2800" dirty="0">
                <a:solidFill>
                  <a:srgbClr val="0070C0"/>
                </a:solidFill>
                <a:latin typeface="Aptos" panose="020B0004020202020204" pitchFamily="34" charset="0"/>
              </a:rPr>
              <a:t>Phone school if something is urgent/time sensitive as I do not always see emails arrive when I am teaching.</a:t>
            </a:r>
          </a:p>
          <a:p>
            <a:pPr marL="457200" indent="-457200">
              <a:buFont typeface="Arial" panose="020B0604020202020204" pitchFamily="34" charset="0"/>
              <a:buChar char="•"/>
            </a:pPr>
            <a:endParaRPr lang="en-GB" sz="2800" dirty="0">
              <a:solidFill>
                <a:srgbClr val="0070C0"/>
              </a:solidFill>
              <a:latin typeface="Aptos" panose="020B0004020202020204" pitchFamily="34" charset="0"/>
            </a:endParaRPr>
          </a:p>
          <a:p>
            <a:pPr marL="457200" indent="-457200">
              <a:buFont typeface="Arial" panose="020B0604020202020204" pitchFamily="34" charset="0"/>
              <a:buChar char="•"/>
            </a:pPr>
            <a:r>
              <a:rPr lang="en-GB" sz="2800" dirty="0">
                <a:solidFill>
                  <a:srgbClr val="0070C0"/>
                </a:solidFill>
                <a:latin typeface="Aptos" panose="020B0004020202020204" pitchFamily="34" charset="0"/>
              </a:rPr>
              <a:t>Please use the school number 01933 664291 to get messages that need to reach me within the school day for action, such as a change to home time collection.</a:t>
            </a:r>
          </a:p>
          <a:p>
            <a:endParaRPr lang="en-GB" sz="2800" dirty="0">
              <a:solidFill>
                <a:srgbClr val="0070C0"/>
              </a:solidFill>
              <a:latin typeface="Aptos" panose="020B0004020202020204" pitchFamily="34" charset="0"/>
            </a:endParaRPr>
          </a:p>
          <a:p>
            <a:pPr marL="457200" indent="-457200">
              <a:buFont typeface="Arial" panose="020B0604020202020204" pitchFamily="34" charset="0"/>
              <a:buChar char="•"/>
            </a:pPr>
            <a:r>
              <a:rPr lang="en-GB" sz="2800" dirty="0">
                <a:solidFill>
                  <a:srgbClr val="0070C0"/>
                </a:solidFill>
                <a:latin typeface="Aptos" panose="020B0004020202020204" pitchFamily="34" charset="0"/>
              </a:rPr>
              <a:t>However, the best way to contact me will usually be by email. </a:t>
            </a:r>
            <a:r>
              <a:rPr lang="en-GB" sz="2800" dirty="0">
                <a:solidFill>
                  <a:srgbClr val="0070C0"/>
                </a:solidFill>
                <a:latin typeface="Aptos" panose="020B0004020202020204" pitchFamily="34" charset="0"/>
                <a:hlinkClick r:id="rId2"/>
              </a:rPr>
              <a:t>jennifer.willoughby@WPS.inmat.org.uk</a:t>
            </a:r>
            <a:r>
              <a:rPr lang="en-GB" sz="2800" dirty="0">
                <a:solidFill>
                  <a:srgbClr val="0070C0"/>
                </a:solidFill>
                <a:latin typeface="Aptos" panose="020B0004020202020204" pitchFamily="34" charset="0"/>
              </a:rPr>
              <a:t> As a school we endeavour to answer all emails within 24 hours</a:t>
            </a:r>
          </a:p>
        </p:txBody>
      </p:sp>
      <p:pic>
        <p:nvPicPr>
          <p:cNvPr id="5" name="Picture 4">
            <a:extLst>
              <a:ext uri="{FF2B5EF4-FFF2-40B4-BE49-F238E27FC236}">
                <a16:creationId xmlns:a16="http://schemas.microsoft.com/office/drawing/2014/main" id="{0521ACCB-FF3A-4115-7548-F83EC2D3AD4B}"/>
              </a:ext>
            </a:extLst>
          </p:cNvPr>
          <p:cNvPicPr>
            <a:picLocks noChangeAspect="1"/>
          </p:cNvPicPr>
          <p:nvPr/>
        </p:nvPicPr>
        <p:blipFill>
          <a:blip r:embed="rId3"/>
          <a:stretch>
            <a:fillRect/>
          </a:stretch>
        </p:blipFill>
        <p:spPr>
          <a:xfrm>
            <a:off x="9733505" y="1326383"/>
            <a:ext cx="2141040" cy="3992749"/>
          </a:xfrm>
          <a:prstGeom prst="rect">
            <a:avLst/>
          </a:prstGeom>
        </p:spPr>
      </p:pic>
    </p:spTree>
    <p:extLst>
      <p:ext uri="{BB962C8B-B14F-4D97-AF65-F5344CB8AC3E}">
        <p14:creationId xmlns:p14="http://schemas.microsoft.com/office/powerpoint/2010/main" val="808448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1527048" y="1124712"/>
            <a:ext cx="9144000" cy="3063240"/>
          </a:xfrm>
        </p:spPr>
        <p:txBody>
          <a:bodyPr vert="horz" lIns="91440" tIns="45720" rIns="91440" bIns="45720" rtlCol="0" anchor="b">
            <a:normAutofit fontScale="90000"/>
          </a:bodyPr>
          <a:lstStyle/>
          <a:p>
            <a:pPr algn="ctr"/>
            <a:r>
              <a:rPr lang="en-US" sz="9600" b="1" dirty="0"/>
              <a:t>Any questions?</a:t>
            </a:r>
            <a:br>
              <a:rPr lang="en-US" sz="9600" b="1" dirty="0"/>
            </a:br>
            <a:r>
              <a:rPr lang="en-US" sz="4900" b="1" dirty="0"/>
              <a:t>If there is something you think of later, please don’t hesitate to email</a:t>
            </a:r>
            <a:endParaRPr lang="en-US" sz="9600" b="1" dirty="0"/>
          </a:p>
        </p:txBody>
      </p:sp>
      <p:pic>
        <p:nvPicPr>
          <p:cNvPr id="4" name="Picture 3">
            <a:extLst>
              <a:ext uri="{FF2B5EF4-FFF2-40B4-BE49-F238E27FC236}">
                <a16:creationId xmlns:a16="http://schemas.microsoft.com/office/drawing/2014/main" id="{A385E118-99C9-C6A5-86ED-B02ED395E464}"/>
              </a:ext>
            </a:extLst>
          </p:cNvPr>
          <p:cNvPicPr>
            <a:picLocks noChangeAspect="1"/>
          </p:cNvPicPr>
          <p:nvPr/>
        </p:nvPicPr>
        <p:blipFill>
          <a:blip r:embed="rId2"/>
          <a:stretch>
            <a:fillRect/>
          </a:stretch>
        </p:blipFill>
        <p:spPr>
          <a:xfrm>
            <a:off x="255101" y="173449"/>
            <a:ext cx="1846459" cy="1733410"/>
          </a:xfrm>
          <a:prstGeom prst="rect">
            <a:avLst/>
          </a:prstGeom>
        </p:spPr>
      </p:pic>
    </p:spTree>
    <p:extLst>
      <p:ext uri="{BB962C8B-B14F-4D97-AF65-F5344CB8AC3E}">
        <p14:creationId xmlns:p14="http://schemas.microsoft.com/office/powerpoint/2010/main" val="2055460082"/>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0E8ABCE25F0B4AA199893C8E103803" ma:contentTypeVersion="18" ma:contentTypeDescription="Create a new document." ma:contentTypeScope="" ma:versionID="526439a6eb5d4dfb2d49a649cac0d7be">
  <xsd:schema xmlns:xsd="http://www.w3.org/2001/XMLSchema" xmlns:xs="http://www.w3.org/2001/XMLSchema" xmlns:p="http://schemas.microsoft.com/office/2006/metadata/properties" xmlns:ns2="277dd5e7-d763-40eb-83e8-70c4a62cdb2b" xmlns:ns3="ccefe2da-8c62-43cd-a8db-abacb71538ea" targetNamespace="http://schemas.microsoft.com/office/2006/metadata/properties" ma:root="true" ma:fieldsID="692388196448ce9101cd9c731f249fb9" ns2:_="" ns3:_="">
    <xsd:import namespace="277dd5e7-d763-40eb-83e8-70c4a62cdb2b"/>
    <xsd:import namespace="ccefe2da-8c62-43cd-a8db-abacb71538e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77dd5e7-d763-40eb-83e8-70c4a62cdb2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51c8b38f-8163-4752-a832-eb31b129222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cefe2da-8c62-43cd-a8db-abacb71538ea"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524b231f-e08d-4d0b-a4f0-fcc2aca6e6ec}" ma:internalName="TaxCatchAll" ma:showField="CatchAllData" ma:web="ccefe2da-8c62-43cd-a8db-abacb71538ea">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77dd5e7-d763-40eb-83e8-70c4a62cdb2b">
      <Terms xmlns="http://schemas.microsoft.com/office/infopath/2007/PartnerControls"/>
    </lcf76f155ced4ddcb4097134ff3c332f>
    <TaxCatchAll xmlns="ccefe2da-8c62-43cd-a8db-abacb71538e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076B040-08E5-49A7-9C06-22429C2C4B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77dd5e7-d763-40eb-83e8-70c4a62cdb2b"/>
    <ds:schemaRef ds:uri="ccefe2da-8c62-43cd-a8db-abacb71538e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B72F056-7450-4D95-9450-1C128BAC72E3}">
  <ds:schemaRefs>
    <ds:schemaRef ds:uri="3ec512ae-4f42-4584-8bbb-d928bc79a7c5"/>
    <ds:schemaRef ds:uri="452f8812-607f-48fc-80be-2250574698ec"/>
    <ds:schemaRef ds:uri="http://purl.org/dc/dcmitype/"/>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 ds:uri="http://purl.org/dc/terms/"/>
    <ds:schemaRef ds:uri="277dd5e7-d763-40eb-83e8-70c4a62cdb2b"/>
    <ds:schemaRef ds:uri="ccefe2da-8c62-43cd-a8db-abacb71538ea"/>
  </ds:schemaRefs>
</ds:datastoreItem>
</file>

<file path=customXml/itemProps3.xml><?xml version="1.0" encoding="utf-8"?>
<ds:datastoreItem xmlns:ds="http://schemas.openxmlformats.org/officeDocument/2006/customXml" ds:itemID="{0DAF3C2D-E878-48A7-A9DC-0E997F5FA5F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2402</TotalTime>
  <Words>712</Words>
  <Application>Microsoft Office PowerPoint</Application>
  <PresentationFormat>Widescreen</PresentationFormat>
  <Paragraphs>77</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Black</vt:lpstr>
      <vt:lpstr>Aptos Display</vt:lpstr>
      <vt:lpstr>Arial</vt:lpstr>
      <vt:lpstr>Office Theme</vt:lpstr>
      <vt:lpstr>Welcome</vt:lpstr>
      <vt:lpstr>Purpose of tonight’s meeting</vt:lpstr>
      <vt:lpstr>Helping you to understand what Year 1 is like</vt:lpstr>
      <vt:lpstr>Our routines and organisation</vt:lpstr>
      <vt:lpstr>Our School values and houses</vt:lpstr>
      <vt:lpstr>Our Year 1 Curriculum Autumn Term</vt:lpstr>
      <vt:lpstr>PowerPoint Presentation</vt:lpstr>
      <vt:lpstr>Home learning opportunities</vt:lpstr>
      <vt:lpstr>The importance of reading</vt:lpstr>
      <vt:lpstr>How to contact me</vt:lpstr>
      <vt:lpstr>Any questions? If there is something you think of later, please don’t hesitate to email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Jenni Willoughby</dc:creator>
  <cp:lastModifiedBy>Zoe Richards</cp:lastModifiedBy>
  <cp:revision>221</cp:revision>
  <dcterms:modified xsi:type="dcterms:W3CDTF">2025-09-09T09:20:06Z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0x010100330E8ABCE25F0B4AA199893C8E103803</vt:lpwstr>
  </property>
</Properties>
</file>